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Nuni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bold.fntdata"/><Relationship Id="rId20" Type="http://schemas.openxmlformats.org/officeDocument/2006/relationships/slide" Target="slides/slide15.xml"/><Relationship Id="rId42" Type="http://schemas.openxmlformats.org/officeDocument/2006/relationships/font" Target="fonts/Nunito-boldItalic.fntdata"/><Relationship Id="rId41" Type="http://schemas.openxmlformats.org/officeDocument/2006/relationships/font" Target="fonts/Nunito-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Nunito-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28ec3535e0_1_36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28ec3535e0_1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8ec3535e0_1_3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28ec3535e0_1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28ec3535e0_1_3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28ec3535e0_1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28ec3535e0_1_38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28ec3535e0_1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28ec3535e0_1_39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28ec3535e0_1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28ec3535e0_1_39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28ec3535e0_1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28ec3535e0_1_3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28ec3535e0_1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28ec3535e0_1_40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28ec3535e0_1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28ec3535e0_1_4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28ec3535e0_1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28ec3535e0_1_4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28ec3535e0_1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28ec3535e0_1_47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28ec3535e0_1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28ec3535e0_1_4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28ec3535e0_1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28ec3535e0_1_4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28ec3535e0_1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28ec3535e0_1_4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28ec3535e0_1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28ec3535e0_1_43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28ec3535e0_1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28ec3535e0_1_44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28ec3535e0_1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28ec3535e0_1_44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28ec3535e0_1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28ec3535e0_1_45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28ec3535e0_1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28ec3535e0_1_4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28ec3535e0_1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28ec3535e0_1_3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28ec3535e0_1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28ec3535e0_1_48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28ec3535e0_1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6f73a04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6f73a0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28ec3535e0_1_50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28ec3535e0_1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28ec3535e0_1_5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28ec3535e0_1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28ec3535e0_1_49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28ec3535e0_1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c6f73a04f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c6f73a04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28ec3535e0_1_33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28ec3535e0_1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28ec3535e0_1_3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28ec3535e0_1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8ec3535e0_1_34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28ec3535e0_1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28ec3535e0_1_3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28ec3535e0_1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28ec3535e0_1_35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28ec3535e0_1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2010353" y="602108"/>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700"/>
              <a:t>SRO Presentation </a:t>
            </a:r>
            <a:endParaRPr sz="4700"/>
          </a:p>
          <a:p>
            <a:pPr indent="0" lvl="0" marL="0" rtl="0" algn="ctr">
              <a:spcBef>
                <a:spcPts val="0"/>
              </a:spcBef>
              <a:spcAft>
                <a:spcPts val="0"/>
              </a:spcAft>
              <a:buNone/>
            </a:pPr>
            <a:r>
              <a:rPr lang="en" sz="4700"/>
              <a:t>Best Practices</a:t>
            </a:r>
            <a:endParaRPr sz="4700"/>
          </a:p>
        </p:txBody>
      </p:sp>
      <p:sp>
        <p:nvSpPr>
          <p:cNvPr id="129" name="Google Shape;129;p13"/>
          <p:cNvSpPr txBox="1"/>
          <p:nvPr>
            <p:ph idx="1" type="subTitle"/>
          </p:nvPr>
        </p:nvSpPr>
        <p:spPr>
          <a:xfrm>
            <a:off x="2709763" y="4353325"/>
            <a:ext cx="39624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Retired SRO “Officer Adam”</a:t>
            </a:r>
            <a:endParaRPr sz="3200"/>
          </a:p>
        </p:txBody>
      </p:sp>
      <p:pic>
        <p:nvPicPr>
          <p:cNvPr id="130" name="Google Shape;130;p13"/>
          <p:cNvPicPr preferRelativeResize="0"/>
          <p:nvPr/>
        </p:nvPicPr>
        <p:blipFill>
          <a:blip r:embed="rId3">
            <a:alphaModFix/>
          </a:blip>
          <a:stretch>
            <a:fillRect/>
          </a:stretch>
        </p:blipFill>
        <p:spPr>
          <a:xfrm>
            <a:off x="2709838" y="2050188"/>
            <a:ext cx="3962400" cy="2314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Bio</a:t>
            </a:r>
            <a:endParaRPr sz="3400"/>
          </a:p>
        </p:txBody>
      </p:sp>
      <p:sp>
        <p:nvSpPr>
          <p:cNvPr id="183" name="Google Shape;183;p22"/>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your intro for MC to read to audience</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have it emailed prior, or give them a print out before</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let them brag you up so you don’t have to!</a:t>
            </a:r>
            <a:endParaRPr sz="19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Bio (me saying it or MC?)</a:t>
            </a:r>
            <a:endParaRPr sz="3400"/>
          </a:p>
        </p:txBody>
      </p:sp>
      <p:sp>
        <p:nvSpPr>
          <p:cNvPr id="189" name="Google Shape;189;p23"/>
          <p:cNvSpPr txBox="1"/>
          <p:nvPr>
            <p:ph idx="1" type="body"/>
          </p:nvPr>
        </p:nvSpPr>
        <p:spPr>
          <a:xfrm>
            <a:off x="819150" y="1990725"/>
            <a:ext cx="7505700" cy="2448000"/>
          </a:xfrm>
          <a:prstGeom prst="rect">
            <a:avLst/>
          </a:prstGeom>
        </p:spPr>
        <p:txBody>
          <a:bodyPr anchorCtr="0" anchor="t" bIns="91425" lIns="91425" spcFirstLastPara="1" rIns="91425" wrap="square" tIns="91425">
            <a:normAutofit fontScale="85000"/>
          </a:bodyPr>
          <a:lstStyle/>
          <a:p>
            <a:pPr indent="-331152" lvl="0" marL="457200" rtl="0" algn="l">
              <a:lnSpc>
                <a:spcPct val="200000"/>
              </a:lnSpc>
              <a:spcBef>
                <a:spcPts val="0"/>
              </a:spcBef>
              <a:spcAft>
                <a:spcPts val="0"/>
              </a:spcAft>
              <a:buClr>
                <a:srgbClr val="000000"/>
              </a:buClr>
              <a:buSzPct val="100000"/>
              <a:buFont typeface="Arial"/>
              <a:buChar char="●"/>
            </a:pPr>
            <a:r>
              <a:rPr lang="en" sz="1900">
                <a:solidFill>
                  <a:srgbClr val="000000"/>
                </a:solidFill>
                <a:latin typeface="Arial"/>
                <a:ea typeface="Arial"/>
                <a:cs typeface="Arial"/>
                <a:sym typeface="Arial"/>
              </a:rPr>
              <a:t>Retired SRO “Officer Adam” Gongwer has been speaking in public since the age of 8. Through many church plays, preaching, giving tours at the Mansfield Reformatory, instructing and training (Police Academies, OSROA, Schools, OSSC online training course, and also in real estate), a Lexington Councilman……..Adam has developed a love for an audience. </a:t>
            </a:r>
            <a:endParaRPr sz="190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4"/>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Part 2: Day of </a:t>
            </a:r>
            <a:endParaRPr/>
          </a:p>
          <a:p>
            <a:pPr indent="0" lvl="0" marL="0" rtl="0" algn="ctr">
              <a:spcBef>
                <a:spcPts val="0"/>
              </a:spcBef>
              <a:spcAft>
                <a:spcPts val="0"/>
              </a:spcAft>
              <a:buNone/>
            </a:pPr>
            <a:r>
              <a:rPr lang="en"/>
              <a:t>(class or presentation)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Stage</a:t>
            </a:r>
            <a:endParaRPr sz="3400"/>
          </a:p>
        </p:txBody>
      </p:sp>
      <p:sp>
        <p:nvSpPr>
          <p:cNvPr id="200" name="Google Shape;200;p2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walk it (before audience enters if possible)</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check equipment, microphone, screen/projector, computer</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flip chart or dry erase?</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room layout</a:t>
            </a:r>
            <a:endParaRPr sz="190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PowerPoint / Slides</a:t>
            </a:r>
            <a:endParaRPr sz="3400"/>
          </a:p>
        </p:txBody>
      </p:sp>
      <p:sp>
        <p:nvSpPr>
          <p:cNvPr id="206" name="Google Shape;206;p26"/>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o</a:t>
            </a:r>
            <a:r>
              <a:rPr lang="en" sz="1900">
                <a:solidFill>
                  <a:srgbClr val="000000"/>
                </a:solidFill>
                <a:latin typeface="Arial"/>
                <a:ea typeface="Arial"/>
                <a:cs typeface="Arial"/>
                <a:sym typeface="Arial"/>
              </a:rPr>
              <a:t>ne key point per slide, up to 3 or 4 bullet points?</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few colors</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check out YouTube for PowerPoint tips</a:t>
            </a:r>
            <a:endParaRPr sz="190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Mingle</a:t>
            </a:r>
            <a:endParaRPr sz="3400"/>
          </a:p>
        </p:txBody>
      </p:sp>
      <p:sp>
        <p:nvSpPr>
          <p:cNvPr id="212" name="Google Shape;212;p2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spend time meeting the audience</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audience is your partner</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converse with audience during speech, relate to them with what they said to you earlier</a:t>
            </a:r>
            <a:endParaRPr sz="190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8"/>
          <p:cNvSpPr txBox="1"/>
          <p:nvPr>
            <p:ph type="title"/>
          </p:nvPr>
        </p:nvSpPr>
        <p:spPr>
          <a:xfrm>
            <a:off x="1288950" y="1746100"/>
            <a:ext cx="63993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Part 3: During the presentation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Be Yourself</a:t>
            </a:r>
            <a:endParaRPr sz="3400"/>
          </a:p>
        </p:txBody>
      </p:sp>
      <p:sp>
        <p:nvSpPr>
          <p:cNvPr id="223" name="Google Shape;223;p2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be natural</a:t>
            </a:r>
            <a:endParaRPr sz="190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Eye contact</a:t>
            </a:r>
            <a:endParaRPr sz="3400"/>
          </a:p>
        </p:txBody>
      </p:sp>
      <p:sp>
        <p:nvSpPr>
          <p:cNvPr id="229" name="Google Shape;229;p3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3 to 5 seconds</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move your head</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look at random people</a:t>
            </a:r>
            <a:endParaRPr sz="190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Posture and legs</a:t>
            </a:r>
            <a:endParaRPr sz="3400"/>
          </a:p>
        </p:txBody>
      </p:sp>
      <p:sp>
        <p:nvSpPr>
          <p:cNvPr id="235" name="Google Shape;235;p31"/>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don’t lock knees and faint!</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are you able to move about?</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are you stuck behind a </a:t>
            </a:r>
            <a:r>
              <a:rPr lang="en" sz="1900">
                <a:solidFill>
                  <a:srgbClr val="000000"/>
                </a:solidFill>
                <a:latin typeface="Arial"/>
                <a:ea typeface="Arial"/>
                <a:cs typeface="Arial"/>
                <a:sym typeface="Arial"/>
              </a:rPr>
              <a:t>lectern</a:t>
            </a:r>
            <a:r>
              <a:rPr lang="en" sz="1900">
                <a:solidFill>
                  <a:srgbClr val="000000"/>
                </a:solidFill>
                <a:latin typeface="Arial"/>
                <a:ea typeface="Arial"/>
                <a:cs typeface="Arial"/>
                <a:sym typeface="Arial"/>
              </a:rPr>
              <a:t>?</a:t>
            </a:r>
            <a:endParaRPr sz="19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Intro Story</a:t>
            </a:r>
            <a:endParaRPr sz="3400"/>
          </a:p>
        </p:txBody>
      </p:sp>
      <p:sp>
        <p:nvSpPr>
          <p:cNvPr id="136" name="Google Shape;136;p1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how my replacement lost his job in 4 months……</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assemblies</a:t>
            </a:r>
            <a:endParaRPr sz="190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Voice</a:t>
            </a:r>
            <a:endParaRPr sz="3400"/>
          </a:p>
        </p:txBody>
      </p:sp>
      <p:sp>
        <p:nvSpPr>
          <p:cNvPr id="241" name="Google Shape;241;p32"/>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strong and project, so they can hear in the back</a:t>
            </a:r>
            <a:endParaRPr sz="190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Breathe</a:t>
            </a:r>
            <a:endParaRPr sz="3400"/>
          </a:p>
        </p:txBody>
      </p:sp>
      <p:sp>
        <p:nvSpPr>
          <p:cNvPr id="247" name="Google Shape;247;p33"/>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don’t forget to bahreeeaatheeee!</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relax</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have fun</a:t>
            </a:r>
            <a:endParaRPr sz="190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Hands</a:t>
            </a:r>
            <a:endParaRPr sz="3400"/>
          </a:p>
        </p:txBody>
      </p:sp>
      <p:sp>
        <p:nvSpPr>
          <p:cNvPr id="253" name="Google Shape;253;p3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flailing or pockets? </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are you holding an object and playing with it?</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distracting or helping?</a:t>
            </a:r>
            <a:endParaRPr sz="190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Intro</a:t>
            </a:r>
            <a:endParaRPr sz="3400"/>
          </a:p>
        </p:txBody>
      </p:sp>
      <p:sp>
        <p:nvSpPr>
          <p:cNvPr id="259" name="Google Shape;259;p3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grab attention</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anecdote</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humor (keep it age appropriate)</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stat or fact that is shocking (did my story work?)</a:t>
            </a:r>
            <a:endParaRPr sz="190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Closing</a:t>
            </a:r>
            <a:endParaRPr sz="3400"/>
          </a:p>
        </p:txBody>
      </p:sp>
      <p:sp>
        <p:nvSpPr>
          <p:cNvPr id="265" name="Google Shape;265;p36"/>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summarize main points</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last thing said is what they will remember</a:t>
            </a:r>
            <a:endParaRPr sz="190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Language</a:t>
            </a:r>
            <a:endParaRPr sz="3400"/>
          </a:p>
        </p:txBody>
      </p:sp>
      <p:sp>
        <p:nvSpPr>
          <p:cNvPr id="271" name="Google Shape;271;p3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talk in pictures &amp; familiar words</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tell stories related to topic (job examples?)</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make it personal</a:t>
            </a:r>
            <a:endParaRPr sz="190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Mic placement</a:t>
            </a:r>
            <a:endParaRPr sz="3400"/>
          </a:p>
        </p:txBody>
      </p:sp>
      <p:sp>
        <p:nvSpPr>
          <p:cNvPr id="277" name="Google Shape;277;p3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handheld? </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near chin</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smell the breath of the last person who used it…..</a:t>
            </a:r>
            <a:endParaRPr sz="190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Focus on ideas</a:t>
            </a:r>
            <a:endParaRPr sz="3400"/>
          </a:p>
        </p:txBody>
      </p:sp>
      <p:sp>
        <p:nvSpPr>
          <p:cNvPr id="283" name="Google Shape;283;p3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not exact phrases</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memorize the topic points but not the whole speech….</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do not read the slides word for word</a:t>
            </a:r>
            <a:endParaRPr sz="190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0"/>
          <p:cNvSpPr txBox="1"/>
          <p:nvPr>
            <p:ph type="title"/>
          </p:nvPr>
        </p:nvSpPr>
        <p:spPr>
          <a:xfrm>
            <a:off x="1122150" y="1746100"/>
            <a:ext cx="70209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Part 4: SRO in the classroom ideas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SRO Classroom Ideas Elementary:</a:t>
            </a:r>
            <a:endParaRPr/>
          </a:p>
        </p:txBody>
      </p:sp>
      <p:sp>
        <p:nvSpPr>
          <p:cNvPr id="294" name="Google Shape;294;p41"/>
          <p:cNvSpPr txBox="1"/>
          <p:nvPr>
            <p:ph idx="1" type="body"/>
          </p:nvPr>
        </p:nvSpPr>
        <p:spPr>
          <a:xfrm>
            <a:off x="819150" y="1555675"/>
            <a:ext cx="7505700" cy="321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Guest Reader (I have Officer Buckle and Gloria book)</a:t>
            </a:r>
            <a:endParaRPr/>
          </a:p>
          <a:p>
            <a:pPr indent="0" lvl="0" marL="0" rtl="0" algn="l">
              <a:spcBef>
                <a:spcPts val="1200"/>
              </a:spcBef>
              <a:spcAft>
                <a:spcPts val="0"/>
              </a:spcAft>
              <a:buNone/>
            </a:pPr>
            <a:r>
              <a:rPr lang="en"/>
              <a:t>Career Day (Criminal Justice, Law Enforcement, etc)</a:t>
            </a:r>
            <a:endParaRPr/>
          </a:p>
          <a:p>
            <a:pPr indent="0" lvl="0" marL="0" rtl="0" algn="l">
              <a:spcBef>
                <a:spcPts val="1200"/>
              </a:spcBef>
              <a:spcAft>
                <a:spcPts val="0"/>
              </a:spcAft>
              <a:buNone/>
            </a:pPr>
            <a:r>
              <a:rPr lang="en"/>
              <a:t>Military Time</a:t>
            </a:r>
            <a:endParaRPr/>
          </a:p>
          <a:p>
            <a:pPr indent="0" lvl="0" marL="0" rtl="0" algn="l">
              <a:spcBef>
                <a:spcPts val="1200"/>
              </a:spcBef>
              <a:spcAft>
                <a:spcPts val="0"/>
              </a:spcAft>
              <a:buNone/>
            </a:pPr>
            <a:r>
              <a:rPr lang="en"/>
              <a:t>Local Government (I am currently a village councilman for Lexington)</a:t>
            </a:r>
            <a:endParaRPr/>
          </a:p>
          <a:p>
            <a:pPr indent="0" lvl="0" marL="0" rtl="0" algn="l">
              <a:spcBef>
                <a:spcPts val="1200"/>
              </a:spcBef>
              <a:spcAft>
                <a:spcPts val="0"/>
              </a:spcAft>
              <a:buNone/>
            </a:pPr>
            <a:r>
              <a:rPr lang="en"/>
              <a:t>D.A.R.E. (5th Grade already scheduled)</a:t>
            </a:r>
            <a:endParaRPr/>
          </a:p>
          <a:p>
            <a:pPr indent="0" lvl="0" marL="0" rtl="0" algn="l">
              <a:spcBef>
                <a:spcPts val="1200"/>
              </a:spcBef>
              <a:spcAft>
                <a:spcPts val="0"/>
              </a:spcAft>
              <a:buNone/>
            </a:pPr>
            <a:r>
              <a:rPr lang="en"/>
              <a:t>Attending assemblies </a:t>
            </a:r>
            <a:endParaRPr/>
          </a:p>
          <a:p>
            <a:pPr indent="457200" lvl="0" marL="0" rtl="0" algn="l">
              <a:spcBef>
                <a:spcPts val="1200"/>
              </a:spcBef>
              <a:spcAft>
                <a:spcPts val="0"/>
              </a:spcAft>
              <a:buNone/>
            </a:pPr>
            <a:r>
              <a:rPr lang="en"/>
              <a:t>(students love shaking hands with an officer after receiving awards)</a:t>
            </a:r>
            <a:endParaRPr/>
          </a:p>
          <a:p>
            <a:pPr indent="0" lvl="0" marL="0" rtl="0" algn="l">
              <a:spcBef>
                <a:spcPts val="1200"/>
              </a:spcBef>
              <a:spcAft>
                <a:spcPts val="1200"/>
              </a:spcAft>
              <a:buNone/>
            </a:pPr>
            <a:r>
              <a:rPr lang="en"/>
              <a:t>DREAM K-12 Video Series Drug Resilience Education Awareness Mentorship</a:t>
            </a:r>
            <a:endParaRPr/>
          </a:p>
        </p:txBody>
      </p:sp>
      <p:pic>
        <p:nvPicPr>
          <p:cNvPr id="295" name="Google Shape;295;p41"/>
          <p:cNvPicPr preferRelativeResize="0"/>
          <p:nvPr/>
        </p:nvPicPr>
        <p:blipFill>
          <a:blip r:embed="rId3">
            <a:alphaModFix/>
          </a:blip>
          <a:stretch>
            <a:fillRect/>
          </a:stretch>
        </p:blipFill>
        <p:spPr>
          <a:xfrm>
            <a:off x="6368900" y="1479475"/>
            <a:ext cx="2530250" cy="3370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Part 1: Before the big day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2"/>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SRO Classroom Ideas Middle / High School: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1" name="Google Shape;301;p42"/>
          <p:cNvSpPr txBox="1"/>
          <p:nvPr>
            <p:ph idx="1" type="body"/>
          </p:nvPr>
        </p:nvSpPr>
        <p:spPr>
          <a:xfrm>
            <a:off x="819150" y="1555675"/>
            <a:ext cx="7505700" cy="3216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Drunk Goggles (Impairment) (Health)</a:t>
            </a:r>
            <a:endParaRPr/>
          </a:p>
          <a:p>
            <a:pPr indent="0" lvl="0" marL="0" rtl="0" algn="l">
              <a:spcBef>
                <a:spcPts val="1200"/>
              </a:spcBef>
              <a:spcAft>
                <a:spcPts val="0"/>
              </a:spcAft>
              <a:buNone/>
            </a:pPr>
            <a:r>
              <a:rPr lang="en"/>
              <a:t>RX/Drug Abuse (Health)</a:t>
            </a:r>
            <a:endParaRPr/>
          </a:p>
          <a:p>
            <a:pPr indent="0" lvl="0" marL="0" rtl="0" algn="l">
              <a:spcBef>
                <a:spcPts val="1200"/>
              </a:spcBef>
              <a:spcAft>
                <a:spcPts val="0"/>
              </a:spcAft>
              <a:buNone/>
            </a:pPr>
            <a:r>
              <a:rPr lang="en"/>
              <a:t>Constitutional Issues (Social Studies)</a:t>
            </a:r>
            <a:endParaRPr/>
          </a:p>
          <a:p>
            <a:pPr indent="0" lvl="0" marL="0" rtl="0" algn="l">
              <a:spcBef>
                <a:spcPts val="1200"/>
              </a:spcBef>
              <a:spcAft>
                <a:spcPts val="0"/>
              </a:spcAft>
              <a:buNone/>
            </a:pPr>
            <a:r>
              <a:rPr lang="en"/>
              <a:t>Search &amp; Seizure (Social Studies)</a:t>
            </a:r>
            <a:endParaRPr/>
          </a:p>
          <a:p>
            <a:pPr indent="0" lvl="0" marL="0" rtl="0" algn="l">
              <a:spcBef>
                <a:spcPts val="1200"/>
              </a:spcBef>
              <a:spcAft>
                <a:spcPts val="0"/>
              </a:spcAft>
              <a:buNone/>
            </a:pPr>
            <a:r>
              <a:rPr lang="en"/>
              <a:t>7 Laws of Miranda (Social Studies)</a:t>
            </a:r>
            <a:endParaRPr/>
          </a:p>
          <a:p>
            <a:pPr indent="0" lvl="0" marL="0" rtl="0" algn="l">
              <a:spcBef>
                <a:spcPts val="1200"/>
              </a:spcBef>
              <a:spcAft>
                <a:spcPts val="0"/>
              </a:spcAft>
              <a:buNone/>
            </a:pPr>
            <a:r>
              <a:rPr lang="en"/>
              <a:t>Drugs and Alcohol Topics (Health)</a:t>
            </a:r>
            <a:endParaRPr/>
          </a:p>
          <a:p>
            <a:pPr indent="0" lvl="0" marL="0" rtl="0" algn="l">
              <a:spcBef>
                <a:spcPts val="1200"/>
              </a:spcBef>
              <a:spcAft>
                <a:spcPts val="0"/>
              </a:spcAft>
              <a:buNone/>
            </a:pPr>
            <a:r>
              <a:rPr lang="en"/>
              <a:t>Drug Display case (Health)</a:t>
            </a:r>
            <a:endParaRPr/>
          </a:p>
          <a:p>
            <a:pPr indent="0" lvl="0" marL="0" rtl="0" algn="l">
              <a:spcBef>
                <a:spcPts val="1200"/>
              </a:spcBef>
              <a:spcAft>
                <a:spcPts val="0"/>
              </a:spcAft>
              <a:buNone/>
            </a:pPr>
            <a:r>
              <a:rPr lang="en"/>
              <a:t>Business Law (Social Studies, I am a previous and current business owner)</a:t>
            </a:r>
            <a:endParaRPr/>
          </a:p>
          <a:p>
            <a:pPr indent="0" lvl="0" marL="0" rtl="0" algn="l">
              <a:spcBef>
                <a:spcPts val="1200"/>
              </a:spcBef>
              <a:spcAft>
                <a:spcPts val="1200"/>
              </a:spcAft>
              <a:buNone/>
            </a:pPr>
            <a:r>
              <a:rPr lang="en"/>
              <a:t>Local Government (I am currently a village councilman for Lexington) (Social Studies)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3"/>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SRO Classroom Ideas Middle / High School:</a:t>
            </a:r>
            <a:endParaRPr/>
          </a:p>
        </p:txBody>
      </p:sp>
      <p:sp>
        <p:nvSpPr>
          <p:cNvPr id="307" name="Google Shape;307;p43"/>
          <p:cNvSpPr txBox="1"/>
          <p:nvPr>
            <p:ph idx="1" type="body"/>
          </p:nvPr>
        </p:nvSpPr>
        <p:spPr>
          <a:xfrm>
            <a:off x="819150" y="1555675"/>
            <a:ext cx="7505700" cy="32163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Crime Scene/Evidence Collection (DNA, Blood, etc) (Sciences)</a:t>
            </a:r>
            <a:endParaRPr/>
          </a:p>
          <a:p>
            <a:pPr indent="0" lvl="0" marL="0" rtl="0" algn="l">
              <a:spcBef>
                <a:spcPts val="1200"/>
              </a:spcBef>
              <a:spcAft>
                <a:spcPts val="0"/>
              </a:spcAft>
              <a:buNone/>
            </a:pPr>
            <a:r>
              <a:rPr lang="en"/>
              <a:t>Report Writing/Essay skills (English)</a:t>
            </a:r>
            <a:endParaRPr/>
          </a:p>
          <a:p>
            <a:pPr indent="0" lvl="0" marL="0" rtl="0" algn="l">
              <a:spcBef>
                <a:spcPts val="1200"/>
              </a:spcBef>
              <a:spcAft>
                <a:spcPts val="0"/>
              </a:spcAft>
              <a:buNone/>
            </a:pPr>
            <a:r>
              <a:rPr lang="en"/>
              <a:t>Radar/Lidar (Laser) Speed enforcement (Doppler) (Sciences)</a:t>
            </a:r>
            <a:endParaRPr/>
          </a:p>
          <a:p>
            <a:pPr indent="0" lvl="0" marL="0" rtl="0" algn="l">
              <a:spcBef>
                <a:spcPts val="1200"/>
              </a:spcBef>
              <a:spcAft>
                <a:spcPts val="0"/>
              </a:spcAft>
              <a:buNone/>
            </a:pPr>
            <a:r>
              <a:rPr lang="en"/>
              <a:t>Choices/Consequences</a:t>
            </a:r>
            <a:endParaRPr/>
          </a:p>
          <a:p>
            <a:pPr indent="0" lvl="0" marL="0" rtl="0" algn="l">
              <a:spcBef>
                <a:spcPts val="1200"/>
              </a:spcBef>
              <a:spcAft>
                <a:spcPts val="0"/>
              </a:spcAft>
              <a:buNone/>
            </a:pPr>
            <a:r>
              <a:rPr lang="en"/>
              <a:t>Current News and Events</a:t>
            </a:r>
            <a:endParaRPr/>
          </a:p>
          <a:p>
            <a:pPr indent="0" lvl="0" marL="0" rtl="0" algn="l">
              <a:spcBef>
                <a:spcPts val="1200"/>
              </a:spcBef>
              <a:spcAft>
                <a:spcPts val="0"/>
              </a:spcAft>
              <a:buNone/>
            </a:pPr>
            <a:r>
              <a:rPr lang="en"/>
              <a:t>Texting/Sexting laws (Health, Social Studies)</a:t>
            </a:r>
            <a:endParaRPr/>
          </a:p>
          <a:p>
            <a:pPr indent="0" lvl="0" marL="0" rtl="0" algn="l">
              <a:spcBef>
                <a:spcPts val="1200"/>
              </a:spcBef>
              <a:spcAft>
                <a:spcPts val="0"/>
              </a:spcAft>
              <a:buNone/>
            </a:pPr>
            <a:r>
              <a:rPr lang="en"/>
              <a:t>Driving laws/Curfew (Health, Social Studies)</a:t>
            </a:r>
            <a:endParaRPr/>
          </a:p>
          <a:p>
            <a:pPr indent="0" lvl="0" marL="0" rtl="0" algn="l">
              <a:spcBef>
                <a:spcPts val="1200"/>
              </a:spcBef>
              <a:spcAft>
                <a:spcPts val="0"/>
              </a:spcAft>
              <a:buNone/>
            </a:pPr>
            <a:r>
              <a:rPr lang="en"/>
              <a:t>Dating Violence (Health)</a:t>
            </a:r>
            <a:endParaRPr/>
          </a:p>
          <a:p>
            <a:pPr indent="0" lvl="0" marL="0" rtl="0" algn="l">
              <a:spcBef>
                <a:spcPts val="1200"/>
              </a:spcBef>
              <a:spcAft>
                <a:spcPts val="0"/>
              </a:spcAft>
              <a:buNone/>
            </a:pPr>
            <a:r>
              <a:rPr lang="en"/>
              <a:t>Social Media/Online Behavior (Health, Consumer Science, English)</a:t>
            </a:r>
            <a:endParaRPr/>
          </a:p>
          <a:p>
            <a:pPr indent="0" lvl="0" marL="0" rtl="0" algn="l">
              <a:spcBef>
                <a:spcPts val="1200"/>
              </a:spcBef>
              <a:spcAft>
                <a:spcPts val="1200"/>
              </a:spcAft>
              <a:buNone/>
            </a:pPr>
            <a:r>
              <a:rPr lang="en"/>
              <a:t>Accident reconstruction/determine speed (Math, Physics)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Final thoughts</a:t>
            </a:r>
            <a:endParaRPr/>
          </a:p>
        </p:txBody>
      </p:sp>
      <p:sp>
        <p:nvSpPr>
          <p:cNvPr id="313" name="Google Shape;313;p44"/>
          <p:cNvSpPr txBox="1"/>
          <p:nvPr>
            <p:ph idx="1" type="body"/>
          </p:nvPr>
        </p:nvSpPr>
        <p:spPr>
          <a:xfrm>
            <a:off x="819150" y="1990725"/>
            <a:ext cx="56349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Prep: kill the fear</a:t>
            </a:r>
            <a:endParaRPr sz="2700"/>
          </a:p>
          <a:p>
            <a:pPr indent="0" lvl="0" marL="0" rtl="0" algn="l">
              <a:spcBef>
                <a:spcPts val="1200"/>
              </a:spcBef>
              <a:spcAft>
                <a:spcPts val="0"/>
              </a:spcAft>
              <a:buNone/>
            </a:pPr>
            <a:r>
              <a:rPr lang="en" sz="2700"/>
              <a:t>Day of: observe and mingle</a:t>
            </a:r>
            <a:endParaRPr sz="2700"/>
          </a:p>
          <a:p>
            <a:pPr indent="0" lvl="0" marL="0" rtl="0" algn="l">
              <a:spcBef>
                <a:spcPts val="1200"/>
              </a:spcBef>
              <a:spcAft>
                <a:spcPts val="1200"/>
              </a:spcAft>
              <a:buNone/>
            </a:pPr>
            <a:r>
              <a:rPr lang="en" sz="2700"/>
              <a:t>During: relax, be yourself</a:t>
            </a:r>
            <a:endParaRPr sz="27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5"/>
          <p:cNvSpPr txBox="1"/>
          <p:nvPr>
            <p:ph type="title"/>
          </p:nvPr>
        </p:nvSpPr>
        <p:spPr>
          <a:xfrm>
            <a:off x="819150" y="1721550"/>
            <a:ext cx="1705800" cy="136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t>Thanks!</a:t>
            </a:r>
            <a:endParaRPr sz="3000"/>
          </a:p>
        </p:txBody>
      </p:sp>
      <p:sp>
        <p:nvSpPr>
          <p:cNvPr id="319" name="Google Shape;319;p45"/>
          <p:cNvSpPr txBox="1"/>
          <p:nvPr>
            <p:ph idx="1" type="body"/>
          </p:nvPr>
        </p:nvSpPr>
        <p:spPr>
          <a:xfrm>
            <a:off x="830700" y="2464850"/>
            <a:ext cx="3709200" cy="21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p>
          <a:p>
            <a:pPr indent="0" lvl="0" marL="0" rtl="0" algn="l">
              <a:spcBef>
                <a:spcPts val="1200"/>
              </a:spcBef>
              <a:spcAft>
                <a:spcPts val="0"/>
              </a:spcAft>
              <a:buNone/>
            </a:pPr>
            <a:r>
              <a:rPr lang="en" sz="2000"/>
              <a:t>Adam Gongwer</a:t>
            </a:r>
            <a:endParaRPr sz="2000"/>
          </a:p>
          <a:p>
            <a:pPr indent="0" lvl="0" marL="0" rtl="0" algn="l">
              <a:spcBef>
                <a:spcPts val="1200"/>
              </a:spcBef>
              <a:spcAft>
                <a:spcPts val="0"/>
              </a:spcAft>
              <a:buNone/>
            </a:pPr>
            <a:r>
              <a:rPr lang="en" sz="2000"/>
              <a:t>sro@sro101.com</a:t>
            </a:r>
            <a:endParaRPr sz="2000"/>
          </a:p>
          <a:p>
            <a:pPr indent="0" lvl="0" marL="0" rtl="0" algn="l">
              <a:spcBef>
                <a:spcPts val="0"/>
              </a:spcBef>
              <a:spcAft>
                <a:spcPts val="0"/>
              </a:spcAft>
              <a:buNone/>
            </a:pPr>
            <a:r>
              <a:rPr lang="en" sz="2000"/>
              <a:t>sro101.com</a:t>
            </a:r>
            <a:endParaRPr sz="2000"/>
          </a:p>
        </p:txBody>
      </p:sp>
      <p:pic>
        <p:nvPicPr>
          <p:cNvPr id="320" name="Google Shape;320;p45"/>
          <p:cNvPicPr preferRelativeResize="0"/>
          <p:nvPr/>
        </p:nvPicPr>
        <p:blipFill>
          <a:blip r:embed="rId3">
            <a:alphaModFix/>
          </a:blip>
          <a:stretch>
            <a:fillRect/>
          </a:stretch>
        </p:blipFill>
        <p:spPr>
          <a:xfrm>
            <a:off x="4603925" y="1561400"/>
            <a:ext cx="4076825" cy="3321850"/>
          </a:xfrm>
          <a:prstGeom prst="rect">
            <a:avLst/>
          </a:prstGeom>
          <a:noFill/>
          <a:ln>
            <a:noFill/>
          </a:ln>
        </p:spPr>
      </p:pic>
      <p:pic>
        <p:nvPicPr>
          <p:cNvPr id="321" name="Google Shape;321;p45"/>
          <p:cNvPicPr preferRelativeResize="0"/>
          <p:nvPr/>
        </p:nvPicPr>
        <p:blipFill>
          <a:blip r:embed="rId4">
            <a:alphaModFix/>
          </a:blip>
          <a:stretch>
            <a:fillRect/>
          </a:stretch>
        </p:blipFill>
        <p:spPr>
          <a:xfrm>
            <a:off x="336350" y="64200"/>
            <a:ext cx="8562374" cy="1415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Prep &amp; Practice</a:t>
            </a:r>
            <a:endParaRPr sz="3400"/>
          </a:p>
        </p:txBody>
      </p:sp>
      <p:sp>
        <p:nvSpPr>
          <p:cNvPr id="147" name="Google Shape;147;p16"/>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seek opportunities with other teachers </a:t>
            </a:r>
            <a:r>
              <a:rPr i="1" lang="en" sz="1900">
                <a:solidFill>
                  <a:srgbClr val="000000"/>
                </a:solidFill>
                <a:latin typeface="Arial"/>
                <a:ea typeface="Arial"/>
                <a:cs typeface="Arial"/>
                <a:sym typeface="Arial"/>
              </a:rPr>
              <a:t>(see list at end….)</a:t>
            </a:r>
            <a:endParaRPr i="1"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i="1" lang="en" sz="1900">
                <a:solidFill>
                  <a:srgbClr val="000000"/>
                </a:solidFill>
                <a:latin typeface="Arial"/>
                <a:ea typeface="Arial"/>
                <a:cs typeface="Arial"/>
                <a:sym typeface="Arial"/>
              </a:rPr>
              <a:t>beginning of year email</a:t>
            </a:r>
            <a:endParaRPr i="1" sz="19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Topic choice</a:t>
            </a:r>
            <a:endParaRPr sz="3400"/>
          </a:p>
        </p:txBody>
      </p:sp>
      <p:sp>
        <p:nvSpPr>
          <p:cNvPr id="153" name="Google Shape;153;p1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experience and or knowledge you have</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excited: do you believe it? </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your passion?</a:t>
            </a:r>
            <a:endParaRPr sz="19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Positive mental attitude</a:t>
            </a:r>
            <a:endParaRPr sz="3400"/>
          </a:p>
        </p:txBody>
      </p:sp>
      <p:sp>
        <p:nvSpPr>
          <p:cNvPr id="159" name="Google Shape;159;p1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visualize it</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visualize doing well</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practice-practice-practice</a:t>
            </a:r>
            <a:endParaRPr i="1" sz="19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Record it</a:t>
            </a:r>
            <a:endParaRPr sz="3400"/>
          </a:p>
        </p:txBody>
      </p:sp>
      <p:sp>
        <p:nvSpPr>
          <p:cNvPr id="165" name="Google Shape;165;p1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play it back</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edit topic slides as needed</a:t>
            </a:r>
            <a:endParaRPr i="1" sz="19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Three point outline max!</a:t>
            </a:r>
            <a:endParaRPr sz="3400"/>
          </a:p>
        </p:txBody>
      </p:sp>
      <p:sp>
        <p:nvSpPr>
          <p:cNvPr id="171" name="Google Shape;171;p2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what your Audience can remember ….</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what is your time limit?</a:t>
            </a:r>
            <a:endParaRPr sz="1900">
              <a:solidFill>
                <a:srgbClr val="000000"/>
              </a:solidFill>
              <a:latin typeface="Arial"/>
              <a:ea typeface="Arial"/>
              <a:cs typeface="Arial"/>
              <a:sym typeface="Arial"/>
            </a:endParaRPr>
          </a:p>
          <a:p>
            <a:pPr indent="-349250" lvl="0" marL="457200" rtl="0" algn="l">
              <a:lnSpc>
                <a:spcPct val="200000"/>
              </a:lnSpc>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can you stay on topic and cover all 3 points?</a:t>
            </a:r>
            <a:endParaRPr sz="190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1"/>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400"/>
              <a:t>What type of audience will you be presenting too?</a:t>
            </a:r>
            <a:endParaRPr sz="3400"/>
          </a:p>
        </p:txBody>
      </p:sp>
      <p:sp>
        <p:nvSpPr>
          <p:cNvPr id="177" name="Google Shape;177;p21"/>
          <p:cNvSpPr txBox="1"/>
          <p:nvPr>
            <p:ph idx="1" type="body"/>
          </p:nvPr>
        </p:nvSpPr>
        <p:spPr>
          <a:xfrm>
            <a:off x="819150" y="1990725"/>
            <a:ext cx="7505700" cy="2718300"/>
          </a:xfrm>
          <a:prstGeom prst="rect">
            <a:avLst/>
          </a:prstGeom>
        </p:spPr>
        <p:txBody>
          <a:bodyPr anchorCtr="0" anchor="t" bIns="91425" lIns="91425" spcFirstLastPara="1" rIns="91425" wrap="square" tIns="91425">
            <a:normAutofit fontScale="92500"/>
          </a:bodyPr>
          <a:lstStyle/>
          <a:p>
            <a:pPr indent="-340201" lvl="0" marL="457200" rtl="0" algn="l">
              <a:lnSpc>
                <a:spcPct val="200000"/>
              </a:lnSpc>
              <a:spcBef>
                <a:spcPts val="0"/>
              </a:spcBef>
              <a:spcAft>
                <a:spcPts val="0"/>
              </a:spcAft>
              <a:buClr>
                <a:srgbClr val="000000"/>
              </a:buClr>
              <a:buSzPct val="100000"/>
              <a:buFont typeface="Arial"/>
              <a:buChar char="●"/>
            </a:pPr>
            <a:r>
              <a:rPr lang="en" sz="1900">
                <a:solidFill>
                  <a:srgbClr val="000000"/>
                </a:solidFill>
                <a:latin typeface="Arial"/>
                <a:ea typeface="Arial"/>
                <a:cs typeface="Arial"/>
                <a:sym typeface="Arial"/>
              </a:rPr>
              <a:t>What interests them? </a:t>
            </a:r>
            <a:r>
              <a:rPr i="1" lang="en" sz="1900">
                <a:solidFill>
                  <a:srgbClr val="000000"/>
                </a:solidFill>
                <a:latin typeface="Arial"/>
                <a:ea typeface="Arial"/>
                <a:cs typeface="Arial"/>
                <a:sym typeface="Arial"/>
              </a:rPr>
              <a:t>(does that affect topic choice?)</a:t>
            </a:r>
            <a:endParaRPr i="1" sz="1900">
              <a:solidFill>
                <a:srgbClr val="000000"/>
              </a:solidFill>
              <a:latin typeface="Arial"/>
              <a:ea typeface="Arial"/>
              <a:cs typeface="Arial"/>
              <a:sym typeface="Arial"/>
            </a:endParaRPr>
          </a:p>
          <a:p>
            <a:pPr indent="-340201" lvl="0" marL="457200" rtl="0" algn="l">
              <a:lnSpc>
                <a:spcPct val="200000"/>
              </a:lnSpc>
              <a:spcBef>
                <a:spcPts val="0"/>
              </a:spcBef>
              <a:spcAft>
                <a:spcPts val="0"/>
              </a:spcAft>
              <a:buClr>
                <a:srgbClr val="000000"/>
              </a:buClr>
              <a:buSzPct val="100000"/>
              <a:buFont typeface="Arial"/>
              <a:buChar char="●"/>
            </a:pPr>
            <a:r>
              <a:rPr lang="en" sz="1900">
                <a:solidFill>
                  <a:srgbClr val="000000"/>
                </a:solidFill>
                <a:latin typeface="Arial"/>
                <a:ea typeface="Arial"/>
                <a:cs typeface="Arial"/>
                <a:sym typeface="Arial"/>
              </a:rPr>
              <a:t>demographics: social economic, employed, criminal background…</a:t>
            </a:r>
            <a:endParaRPr sz="1900">
              <a:solidFill>
                <a:srgbClr val="000000"/>
              </a:solidFill>
              <a:latin typeface="Arial"/>
              <a:ea typeface="Arial"/>
              <a:cs typeface="Arial"/>
              <a:sym typeface="Arial"/>
            </a:endParaRPr>
          </a:p>
          <a:p>
            <a:pPr indent="-340201" lvl="0" marL="457200" rtl="0" algn="l">
              <a:lnSpc>
                <a:spcPct val="200000"/>
              </a:lnSpc>
              <a:spcBef>
                <a:spcPts val="0"/>
              </a:spcBef>
              <a:spcAft>
                <a:spcPts val="0"/>
              </a:spcAft>
              <a:buClr>
                <a:srgbClr val="000000"/>
              </a:buClr>
              <a:buSzPct val="100000"/>
              <a:buFont typeface="Arial"/>
              <a:buChar char="●"/>
            </a:pPr>
            <a:r>
              <a:rPr lang="en" sz="1900">
                <a:solidFill>
                  <a:srgbClr val="000000"/>
                </a:solidFill>
                <a:latin typeface="Arial"/>
                <a:ea typeface="Arial"/>
                <a:cs typeface="Arial"/>
                <a:sym typeface="Arial"/>
              </a:rPr>
              <a:t>their knowledge level in the topic already</a:t>
            </a:r>
            <a:endParaRPr sz="1900">
              <a:solidFill>
                <a:srgbClr val="000000"/>
              </a:solidFill>
              <a:latin typeface="Arial"/>
              <a:ea typeface="Arial"/>
              <a:cs typeface="Arial"/>
              <a:sym typeface="Arial"/>
            </a:endParaRPr>
          </a:p>
          <a:p>
            <a:pPr indent="-340201" lvl="0" marL="457200" rtl="0" algn="l">
              <a:lnSpc>
                <a:spcPct val="200000"/>
              </a:lnSpc>
              <a:spcBef>
                <a:spcPts val="0"/>
              </a:spcBef>
              <a:spcAft>
                <a:spcPts val="0"/>
              </a:spcAft>
              <a:buClr>
                <a:srgbClr val="000000"/>
              </a:buClr>
              <a:buSzPct val="100000"/>
              <a:buFont typeface="Arial"/>
              <a:buChar char="●"/>
            </a:pPr>
            <a:r>
              <a:rPr lang="en" sz="1900">
                <a:solidFill>
                  <a:srgbClr val="000000"/>
                </a:solidFill>
                <a:latin typeface="Arial"/>
                <a:ea typeface="Arial"/>
                <a:cs typeface="Arial"/>
                <a:sym typeface="Arial"/>
              </a:rPr>
              <a:t>move them to action</a:t>
            </a:r>
            <a:endParaRPr sz="1900">
              <a:solidFill>
                <a:srgbClr val="000000"/>
              </a:solidFill>
              <a:latin typeface="Arial"/>
              <a:ea typeface="Arial"/>
              <a:cs typeface="Arial"/>
              <a:sym typeface="Arial"/>
            </a:endParaRPr>
          </a:p>
          <a:p>
            <a:pPr indent="-340201" lvl="0" marL="457200" rtl="0" algn="l">
              <a:lnSpc>
                <a:spcPct val="200000"/>
              </a:lnSpc>
              <a:spcBef>
                <a:spcPts val="0"/>
              </a:spcBef>
              <a:spcAft>
                <a:spcPts val="0"/>
              </a:spcAft>
              <a:buClr>
                <a:srgbClr val="000000"/>
              </a:buClr>
              <a:buSzPct val="100000"/>
              <a:buFont typeface="Arial"/>
              <a:buChar char="●"/>
            </a:pPr>
            <a:r>
              <a:rPr lang="en" sz="1900">
                <a:solidFill>
                  <a:srgbClr val="000000"/>
                </a:solidFill>
                <a:latin typeface="Arial"/>
                <a:ea typeface="Arial"/>
                <a:cs typeface="Arial"/>
                <a:sym typeface="Arial"/>
              </a:rPr>
              <a:t>2 types: speech should be either ‘inform’ or ‘convince’</a:t>
            </a:r>
            <a:endParaRPr sz="19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