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69" r:id="rId2"/>
  </p:sldMasterIdLst>
  <p:notesMasterIdLst>
    <p:notesMasterId r:id="rId147"/>
  </p:notesMasterIdLst>
  <p:handoutMasterIdLst>
    <p:handoutMasterId r:id="rId148"/>
  </p:handoutMasterIdLst>
  <p:sldIdLst>
    <p:sldId id="269" r:id="rId3"/>
    <p:sldId id="435" r:id="rId4"/>
    <p:sldId id="401" r:id="rId5"/>
    <p:sldId id="320" r:id="rId6"/>
    <p:sldId id="397" r:id="rId7"/>
    <p:sldId id="410" r:id="rId8"/>
    <p:sldId id="417" r:id="rId9"/>
    <p:sldId id="419" r:id="rId10"/>
    <p:sldId id="421" r:id="rId11"/>
    <p:sldId id="433" r:id="rId12"/>
    <p:sldId id="436" r:id="rId13"/>
    <p:sldId id="437" r:id="rId14"/>
    <p:sldId id="434" r:id="rId15"/>
    <p:sldId id="267" r:id="rId16"/>
    <p:sldId id="270" r:id="rId17"/>
    <p:sldId id="271" r:id="rId18"/>
    <p:sldId id="257" r:id="rId19"/>
    <p:sldId id="412" r:id="rId20"/>
    <p:sldId id="258" r:id="rId21"/>
    <p:sldId id="274" r:id="rId22"/>
    <p:sldId id="413" r:id="rId23"/>
    <p:sldId id="259" r:id="rId24"/>
    <p:sldId id="272" r:id="rId25"/>
    <p:sldId id="273" r:id="rId26"/>
    <p:sldId id="411" r:id="rId27"/>
    <p:sldId id="260" r:id="rId28"/>
    <p:sldId id="275" r:id="rId29"/>
    <p:sldId id="276" r:id="rId30"/>
    <p:sldId id="414" r:id="rId31"/>
    <p:sldId id="261" r:id="rId32"/>
    <p:sldId id="277" r:id="rId33"/>
    <p:sldId id="265" r:id="rId34"/>
    <p:sldId id="278" r:id="rId35"/>
    <p:sldId id="289" r:id="rId36"/>
    <p:sldId id="287" r:id="rId37"/>
    <p:sldId id="288" r:id="rId38"/>
    <p:sldId id="266" r:id="rId39"/>
    <p:sldId id="279" r:id="rId40"/>
    <p:sldId id="282" r:id="rId41"/>
    <p:sldId id="262" r:id="rId42"/>
    <p:sldId id="280" r:id="rId43"/>
    <p:sldId id="290" r:id="rId44"/>
    <p:sldId id="268" r:id="rId45"/>
    <p:sldId id="304" r:id="rId46"/>
    <p:sldId id="286" r:id="rId47"/>
    <p:sldId id="305" r:id="rId48"/>
    <p:sldId id="285" r:id="rId49"/>
    <p:sldId id="306" r:id="rId50"/>
    <p:sldId id="284" r:id="rId51"/>
    <p:sldId id="307" r:id="rId52"/>
    <p:sldId id="283" r:id="rId53"/>
    <p:sldId id="308" r:id="rId54"/>
    <p:sldId id="423" r:id="rId55"/>
    <p:sldId id="424" r:id="rId56"/>
    <p:sldId id="425" r:id="rId57"/>
    <p:sldId id="426" r:id="rId58"/>
    <p:sldId id="427" r:id="rId59"/>
    <p:sldId id="428" r:id="rId60"/>
    <p:sldId id="429" r:id="rId61"/>
    <p:sldId id="430" r:id="rId62"/>
    <p:sldId id="431" r:id="rId63"/>
    <p:sldId id="432" r:id="rId64"/>
    <p:sldId id="318" r:id="rId65"/>
    <p:sldId id="309" r:id="rId66"/>
    <p:sldId id="310" r:id="rId67"/>
    <p:sldId id="312" r:id="rId68"/>
    <p:sldId id="313" r:id="rId69"/>
    <p:sldId id="314" r:id="rId70"/>
    <p:sldId id="315" r:id="rId71"/>
    <p:sldId id="316" r:id="rId72"/>
    <p:sldId id="319" r:id="rId73"/>
    <p:sldId id="326" r:id="rId74"/>
    <p:sldId id="333" r:id="rId75"/>
    <p:sldId id="362" r:id="rId76"/>
    <p:sldId id="361" r:id="rId77"/>
    <p:sldId id="360" r:id="rId78"/>
    <p:sldId id="359" r:id="rId79"/>
    <p:sldId id="358" r:id="rId80"/>
    <p:sldId id="357" r:id="rId81"/>
    <p:sldId id="356" r:id="rId82"/>
    <p:sldId id="355" r:id="rId83"/>
    <p:sldId id="354" r:id="rId84"/>
    <p:sldId id="327" r:id="rId85"/>
    <p:sldId id="328" r:id="rId86"/>
    <p:sldId id="404" r:id="rId87"/>
    <p:sldId id="405" r:id="rId88"/>
    <p:sldId id="406" r:id="rId89"/>
    <p:sldId id="407" r:id="rId90"/>
    <p:sldId id="372" r:id="rId91"/>
    <p:sldId id="371" r:id="rId92"/>
    <p:sldId id="370" r:id="rId93"/>
    <p:sldId id="369" r:id="rId94"/>
    <p:sldId id="368" r:id="rId95"/>
    <p:sldId id="367" r:id="rId96"/>
    <p:sldId id="366" r:id="rId97"/>
    <p:sldId id="365" r:id="rId98"/>
    <p:sldId id="364" r:id="rId99"/>
    <p:sldId id="363" r:id="rId100"/>
    <p:sldId id="334" r:id="rId101"/>
    <p:sldId id="377" r:id="rId102"/>
    <p:sldId id="376" r:id="rId103"/>
    <p:sldId id="375" r:id="rId104"/>
    <p:sldId id="374" r:id="rId105"/>
    <p:sldId id="373" r:id="rId106"/>
    <p:sldId id="335" r:id="rId107"/>
    <p:sldId id="396" r:id="rId108"/>
    <p:sldId id="385" r:id="rId109"/>
    <p:sldId id="346" r:id="rId110"/>
    <p:sldId id="345" r:id="rId111"/>
    <p:sldId id="344" r:id="rId112"/>
    <p:sldId id="343" r:id="rId113"/>
    <p:sldId id="342" r:id="rId114"/>
    <p:sldId id="408" r:id="rId115"/>
    <p:sldId id="341" r:id="rId116"/>
    <p:sldId id="399" r:id="rId117"/>
    <p:sldId id="409" r:id="rId118"/>
    <p:sldId id="384" r:id="rId119"/>
    <p:sldId id="383" r:id="rId120"/>
    <p:sldId id="382" r:id="rId121"/>
    <p:sldId id="381" r:id="rId122"/>
    <p:sldId id="380" r:id="rId123"/>
    <p:sldId id="379" r:id="rId124"/>
    <p:sldId id="378" r:id="rId125"/>
    <p:sldId id="336" r:id="rId126"/>
    <p:sldId id="395" r:id="rId127"/>
    <p:sldId id="394" r:id="rId128"/>
    <p:sldId id="393" r:id="rId129"/>
    <p:sldId id="392" r:id="rId130"/>
    <p:sldId id="391" r:id="rId131"/>
    <p:sldId id="390" r:id="rId132"/>
    <p:sldId id="389" r:id="rId133"/>
    <p:sldId id="388" r:id="rId134"/>
    <p:sldId id="387" r:id="rId135"/>
    <p:sldId id="386" r:id="rId136"/>
    <p:sldId id="337" r:id="rId137"/>
    <p:sldId id="338" r:id="rId138"/>
    <p:sldId id="350" r:id="rId139"/>
    <p:sldId id="349" r:id="rId140"/>
    <p:sldId id="348" r:id="rId141"/>
    <p:sldId id="347" r:id="rId142"/>
    <p:sldId id="353" r:id="rId143"/>
    <p:sldId id="352" r:id="rId144"/>
    <p:sldId id="418" r:id="rId145"/>
    <p:sldId id="317" r:id="rId1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213" autoAdjust="0"/>
    <p:restoredTop sz="94660"/>
  </p:normalViewPr>
  <p:slideViewPr>
    <p:cSldViewPr>
      <p:cViewPr varScale="1">
        <p:scale>
          <a:sx n="76" d="100"/>
          <a:sy n="76" d="100"/>
        </p:scale>
        <p:origin x="-96"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0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presProps" Target="presProps.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761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1F17A413-44A3-4DE9-9EE3-C61E7AC0B95E}" type="datetimeFigureOut">
              <a:rPr lang="en-US"/>
              <a:pPr>
                <a:defRPr/>
              </a:pPr>
              <a:t>10/12/2015</a:t>
            </a:fld>
            <a:endParaRPr lang="en-US"/>
          </a:p>
        </p:txBody>
      </p:sp>
      <p:sp>
        <p:nvSpPr>
          <p:cNvPr id="1761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761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B3CBB80-75F6-41FA-96A9-ECB4D5FDFD15}" type="slidenum">
              <a:rPr lang="en-US"/>
              <a:pPr>
                <a:defRPr/>
              </a:pPr>
              <a:t>‹#›</a:t>
            </a:fld>
            <a:endParaRPr lang="en-US"/>
          </a:p>
        </p:txBody>
      </p:sp>
    </p:spTree>
    <p:extLst>
      <p:ext uri="{BB962C8B-B14F-4D97-AF65-F5344CB8AC3E}">
        <p14:creationId xmlns:p14="http://schemas.microsoft.com/office/powerpoint/2010/main" val="608803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068BF5-9E77-47D4-8F79-5741E68EAEE4}" type="datetimeFigureOut">
              <a:rPr lang="en-US"/>
              <a:pPr>
                <a:defRPr/>
              </a:pPr>
              <a:t>10/12/2015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B66D7CC-265D-460A-81BB-F72772C68854}" type="slidenum">
              <a:rPr lang="en-US"/>
              <a:pPr>
                <a:defRPr/>
              </a:pPr>
              <a:t>‹#›</a:t>
            </a:fld>
            <a:endParaRPr lang="en-US"/>
          </a:p>
        </p:txBody>
      </p:sp>
    </p:spTree>
    <p:extLst>
      <p:ext uri="{BB962C8B-B14F-4D97-AF65-F5344CB8AC3E}">
        <p14:creationId xmlns:p14="http://schemas.microsoft.com/office/powerpoint/2010/main" val="3329134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IN" sz="180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7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IN" sz="1800" smtClean="0">
              <a:latin typeface="Arial" charset="0"/>
              <a:cs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56003"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57027"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58051"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59075"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60099"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61123"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62147"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63171"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64195"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65219"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7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IN" sz="1800" smtClean="0">
              <a:latin typeface="Arial" charset="0"/>
              <a:cs typeface="Arial"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cs typeface="Arial"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67267"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cs typeface="Arial"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cs typeface="Arial"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70339"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71363"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72387"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73411"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74435"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75459"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3D34CA-12C7-4EB2-9232-BE829C7128E5}"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76483"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77507"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78531"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79555"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80579"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81603"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82627"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83651"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84675"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85699"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2765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F56A177-EB16-4D91-B0E6-8BCF3A04A477}" type="slidenum">
              <a:rPr lang="en-US" sz="1200">
                <a:latin typeface="+mn-lt"/>
                <a:cs typeface="+mn-cs"/>
              </a:rPr>
              <a:pPr algn="r">
                <a:defRPr/>
              </a:pPr>
              <a:t>15</a:t>
            </a:fld>
            <a:endParaRPr lang="en-US" sz="1200">
              <a:latin typeface="+mn-lt"/>
              <a:cs typeface="+mn-cs"/>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86723"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87747"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88771"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89795"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90819"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91843"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92867"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93891"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94915"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95939"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2765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1DB8A33-4D67-4562-91EA-9D762048263D}" type="slidenum">
              <a:rPr lang="en-US" sz="1200">
                <a:latin typeface="+mn-lt"/>
                <a:cs typeface="+mn-cs"/>
              </a:rPr>
              <a:pPr algn="r">
                <a:defRPr/>
              </a:pPr>
              <a:t>16</a:t>
            </a:fld>
            <a:endParaRPr lang="en-US" sz="1200">
              <a:latin typeface="+mn-lt"/>
              <a:cs typeface="+mn-cs"/>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cs typeface="Arial"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IN" sz="1800"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F41F77-3125-4CB0-A71A-F24942640B8B}"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2970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6BA98E1-0735-4BF8-A29B-5E348D9F1B73}" type="slidenum">
              <a:rPr lang="en-US" sz="1200">
                <a:latin typeface="+mn-lt"/>
                <a:cs typeface="+mn-cs"/>
              </a:rPr>
              <a:pPr algn="r">
                <a:defRPr/>
              </a:pPr>
              <a:t>18</a:t>
            </a:fld>
            <a:endParaRPr lang="en-US" sz="1200">
              <a:latin typeface="+mn-lt"/>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689C00-70BA-4C63-AB05-4A94CD0C577F}"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z="1800" smtClean="0">
              <a:latin typeface="Arial" charset="0"/>
              <a:cs typeface="Arial" charset="0"/>
            </a:endParaRPr>
          </a:p>
        </p:txBody>
      </p:sp>
      <p:sp>
        <p:nvSpPr>
          <p:cNvPr id="2970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C3198FF-2DB0-48F3-A4F8-1CF9168FD7F4}" type="slidenum">
              <a:rPr lang="en-US" sz="1200">
                <a:latin typeface="+mn-lt"/>
                <a:cs typeface="+mn-cs"/>
              </a:rPr>
              <a:pPr algn="r">
                <a:defRPr/>
              </a:pPr>
              <a:t>20</a:t>
            </a:fld>
            <a:endParaRPr lang="en-US" sz="1200">
              <a:latin typeface="+mn-lt"/>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072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78E15F0-DA12-4DA4-9688-FE17E217A7D5}" type="slidenum">
              <a:rPr lang="en-US" sz="1200">
                <a:latin typeface="+mn-lt"/>
                <a:cs typeface="+mn-cs"/>
              </a:rPr>
              <a:pPr algn="r">
                <a:defRPr/>
              </a:pPr>
              <a:t>21</a:t>
            </a:fld>
            <a:endParaRPr lang="en-US" sz="1200">
              <a:latin typeface="+mn-lt"/>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IN" sz="1800"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7AB8C4-153A-447E-AFC6-CAFE78EBD411}"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072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84F0DF3-E34C-49AF-B7F8-EB3D83A42568}" type="slidenum">
              <a:rPr lang="en-US" sz="1200">
                <a:latin typeface="+mn-lt"/>
                <a:cs typeface="+mn-cs"/>
              </a:rPr>
              <a:pPr algn="r">
                <a:defRPr/>
              </a:pPr>
              <a:t>23</a:t>
            </a:fld>
            <a:endParaRPr lang="en-US" sz="1200">
              <a:latin typeface="+mn-lt"/>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072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B74F364-1556-4151-A9D5-B2F811C8B821}" type="slidenum">
              <a:rPr lang="en-US" sz="1200">
                <a:latin typeface="+mn-lt"/>
                <a:cs typeface="+mn-cs"/>
              </a:rPr>
              <a:pPr algn="r">
                <a:defRPr/>
              </a:pPr>
              <a:t>24</a:t>
            </a:fld>
            <a:endParaRPr lang="en-US" sz="1200">
              <a:latin typeface="+mn-lt"/>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174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AF75766-791C-40C8-BA8E-4E1952651030}" type="slidenum">
              <a:rPr lang="en-US" sz="1200">
                <a:latin typeface="+mn-lt"/>
                <a:cs typeface="+mn-cs"/>
              </a:rPr>
              <a:pPr algn="r">
                <a:defRPr/>
              </a:pPr>
              <a:t>25</a:t>
            </a:fld>
            <a:endParaRPr lang="en-US" sz="1200">
              <a:latin typeface="+mn-lt"/>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D5657-057D-4576-811A-2FF8E10F44B5}"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174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9DDEEC2-F094-40A8-ADAF-8807EB4B02DD}" type="slidenum">
              <a:rPr lang="en-US" sz="1200">
                <a:latin typeface="+mn-lt"/>
                <a:cs typeface="+mn-cs"/>
              </a:rPr>
              <a:pPr algn="r">
                <a:defRPr/>
              </a:pPr>
              <a:t>27</a:t>
            </a:fld>
            <a:endParaRPr lang="en-US" sz="1200">
              <a:latin typeface="+mn-lt"/>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174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7510DEE-0967-4740-9214-FA749A190EDA}" type="slidenum">
              <a:rPr lang="en-US" sz="1200">
                <a:latin typeface="+mn-lt"/>
                <a:cs typeface="+mn-cs"/>
              </a:rPr>
              <a:pPr algn="r">
                <a:defRPr/>
              </a:pPr>
              <a:t>28</a:t>
            </a:fld>
            <a:endParaRPr lang="en-US" sz="1200">
              <a:latin typeface="+mn-lt"/>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277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8309296-7BF2-4527-9B82-C8027C5C9D60}" type="slidenum">
              <a:rPr lang="en-US" sz="1200">
                <a:latin typeface="+mn-lt"/>
                <a:cs typeface="+mn-cs"/>
              </a:rPr>
              <a:pPr algn="r">
                <a:defRPr/>
              </a:pPr>
              <a:t>29</a:t>
            </a:fld>
            <a:endParaRPr lang="en-US" sz="1200">
              <a:latin typeface="+mn-lt"/>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8A11CC-B893-4550-9B10-F76512935D80}"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277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AC6C7ED-9927-42CD-8E0F-13622CDA54B3}" type="slidenum">
              <a:rPr lang="en-US" sz="1200">
                <a:latin typeface="+mn-lt"/>
                <a:cs typeface="+mn-cs"/>
              </a:rPr>
              <a:pPr algn="r">
                <a:defRPr/>
              </a:pPr>
              <a:t>31</a:t>
            </a:fld>
            <a:endParaRPr lang="en-US" sz="1200">
              <a:latin typeface="+mn-lt"/>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IN" sz="1800"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C26EE7-023B-4C55-B246-C56BD24F3FEF}"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482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135C759-63D3-45DF-A299-74F74246016B}" type="slidenum">
              <a:rPr lang="en-US" sz="1200">
                <a:latin typeface="+mn-lt"/>
                <a:cs typeface="+mn-cs"/>
              </a:rPr>
              <a:pPr algn="r">
                <a:defRPr/>
              </a:pPr>
              <a:t>33</a:t>
            </a:fld>
            <a:endParaRPr lang="en-US" sz="1200">
              <a:latin typeface="+mn-lt"/>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482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CBAE2C1-5CDA-4DA6-8571-08DA3FC7127E}" type="slidenum">
              <a:rPr lang="en-US" sz="1200">
                <a:latin typeface="+mn-lt"/>
                <a:cs typeface="+mn-cs"/>
              </a:rPr>
              <a:pPr algn="r">
                <a:defRPr/>
              </a:pPr>
              <a:t>34</a:t>
            </a:fld>
            <a:endParaRPr lang="en-US" sz="1200">
              <a:latin typeface="+mn-lt"/>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482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FF572DB-5746-43D0-A6DF-1FD7704516C1}" type="slidenum">
              <a:rPr lang="en-US" sz="1200">
                <a:latin typeface="+mn-lt"/>
                <a:cs typeface="+mn-cs"/>
              </a:rPr>
              <a:pPr algn="r">
                <a:defRPr/>
              </a:pPr>
              <a:t>35</a:t>
            </a:fld>
            <a:endParaRPr lang="en-US" sz="1200">
              <a:latin typeface="+mn-lt"/>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482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B6FD3F2-0390-4E0C-8976-24C677B49597}" type="slidenum">
              <a:rPr lang="en-US" sz="1200">
                <a:latin typeface="+mn-lt"/>
                <a:cs typeface="+mn-cs"/>
              </a:rPr>
              <a:pPr algn="r">
                <a:defRPr/>
              </a:pPr>
              <a:t>36</a:t>
            </a:fld>
            <a:endParaRPr lang="en-US" sz="1200">
              <a:latin typeface="+mn-lt"/>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E4BF6F-D91F-4C6B-8990-FB5884A1E287}"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584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98018EE-BAEF-412E-93B3-7C632F2DD050}" type="slidenum">
              <a:rPr lang="en-US" sz="1200">
                <a:latin typeface="+mn-lt"/>
                <a:cs typeface="+mn-cs"/>
              </a:rPr>
              <a:pPr algn="r">
                <a:defRPr/>
              </a:pPr>
              <a:t>38</a:t>
            </a:fld>
            <a:endParaRPr lang="en-US" sz="1200">
              <a:latin typeface="+mn-lt"/>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7AF29AA-56D0-41D4-A5FE-6118CD65030D}" type="slidenum">
              <a:rPr lang="en-US" sz="1200">
                <a:latin typeface="+mn-lt"/>
                <a:cs typeface="+mn-cs"/>
              </a:rPr>
              <a:pPr algn="r">
                <a:defRPr/>
              </a:pPr>
              <a:t>39</a:t>
            </a:fld>
            <a:endParaRPr lang="en-US" sz="1200">
              <a:latin typeface="+mn-lt"/>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7038FE-9BA7-4A0A-8CB1-A4B318F3F1FB}"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CA9174B-845F-49C4-A6FD-84CD29A851DD}" type="slidenum">
              <a:rPr lang="en-US" sz="1200">
                <a:latin typeface="+mn-lt"/>
                <a:cs typeface="+mn-cs"/>
              </a:rPr>
              <a:pPr algn="r">
                <a:defRPr/>
              </a:pPr>
              <a:t>41</a:t>
            </a:fld>
            <a:endParaRPr lang="en-US" sz="1200">
              <a:latin typeface="+mn-lt"/>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IN" sz="1800"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195D017-05B6-4AF6-B887-D8624B7908E1}" type="slidenum">
              <a:rPr lang="en-US" sz="1200">
                <a:latin typeface="+mn-lt"/>
                <a:cs typeface="+mn-cs"/>
              </a:rPr>
              <a:pPr algn="r">
                <a:defRPr/>
              </a:pPr>
              <a:t>42</a:t>
            </a:fld>
            <a:endParaRPr lang="en-US" sz="1200">
              <a:latin typeface="+mn-lt"/>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N" smtClean="0"/>
          </a:p>
        </p:txBody>
      </p:sp>
      <p:sp>
        <p:nvSpPr>
          <p:cNvPr id="4" name="Slide Number Placeholder 3"/>
          <p:cNvSpPr>
            <a:spLocks noGrp="1"/>
          </p:cNvSpPr>
          <p:nvPr>
            <p:ph type="sldNum" sz="quarter" idx="5"/>
          </p:nvPr>
        </p:nvSpPr>
        <p:spPr/>
        <p:txBody>
          <a:bodyPr/>
          <a:lstStyle/>
          <a:p>
            <a:pPr>
              <a:defRPr/>
            </a:pPr>
            <a:fld id="{AE3927EA-327B-4A85-AAF6-6C24B6AF2848}" type="slidenum">
              <a:rPr lang="en-US" smtClean="0"/>
              <a:pPr>
                <a:defRPr/>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N"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5F26B9C7-736D-447C-96BA-C8A99A6F3831}" type="slidenum">
              <a:rPr lang="en-US" sz="1200">
                <a:latin typeface="+mn-lt"/>
                <a:cs typeface="+mn-cs"/>
              </a:rPr>
              <a:pPr algn="r" fontAlgn="auto">
                <a:spcBef>
                  <a:spcPts val="0"/>
                </a:spcBef>
                <a:spcAft>
                  <a:spcPts val="0"/>
                </a:spcAft>
                <a:defRPr/>
              </a:pPr>
              <a:t>44</a:t>
            </a:fld>
            <a:endParaRPr lang="en-US" sz="1200">
              <a:latin typeface="+mn-lt"/>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N"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5385598E-5075-42D8-AFE3-ADAF14364DDC}" type="slidenum">
              <a:rPr lang="en-US" sz="1200">
                <a:latin typeface="+mn-lt"/>
                <a:cs typeface="+mn-cs"/>
              </a:rPr>
              <a:pPr algn="r" fontAlgn="auto">
                <a:spcBef>
                  <a:spcPts val="0"/>
                </a:spcBef>
                <a:spcAft>
                  <a:spcPts val="0"/>
                </a:spcAft>
                <a:defRPr/>
              </a:pPr>
              <a:t>45</a:t>
            </a:fld>
            <a:endParaRPr lang="en-US" sz="1200">
              <a:latin typeface="+mn-lt"/>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N"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AFA3548-5D5F-49EE-A2DF-4FF1060C2D6E}" type="slidenum">
              <a:rPr lang="en-US" sz="1200">
                <a:latin typeface="+mn-lt"/>
                <a:cs typeface="+mn-cs"/>
              </a:rPr>
              <a:pPr algn="r" fontAlgn="auto">
                <a:spcBef>
                  <a:spcPts val="0"/>
                </a:spcBef>
                <a:spcAft>
                  <a:spcPts val="0"/>
                </a:spcAft>
                <a:defRPr/>
              </a:pPr>
              <a:t>46</a:t>
            </a:fld>
            <a:endParaRPr lang="en-US" sz="1200">
              <a:latin typeface="+mn-lt"/>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N"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77C0486-80E9-4842-BFE5-3CC2A4B34984}" type="slidenum">
              <a:rPr lang="en-US" sz="1200">
                <a:latin typeface="+mn-lt"/>
                <a:cs typeface="+mn-cs"/>
              </a:rPr>
              <a:pPr algn="r" fontAlgn="auto">
                <a:spcBef>
                  <a:spcPts val="0"/>
                </a:spcBef>
                <a:spcAft>
                  <a:spcPts val="0"/>
                </a:spcAft>
                <a:defRPr/>
              </a:pPr>
              <a:t>47</a:t>
            </a:fld>
            <a:endParaRPr lang="en-US" sz="1200">
              <a:latin typeface="+mn-lt"/>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N"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579B075F-4A1C-4872-87FD-21FA5A8C7067}" type="slidenum">
              <a:rPr lang="en-US" sz="1200">
                <a:latin typeface="+mn-lt"/>
                <a:cs typeface="+mn-cs"/>
              </a:rPr>
              <a:pPr algn="r" fontAlgn="auto">
                <a:spcBef>
                  <a:spcPts val="0"/>
                </a:spcBef>
                <a:spcAft>
                  <a:spcPts val="0"/>
                </a:spcAft>
                <a:defRPr/>
              </a:pPr>
              <a:t>48</a:t>
            </a:fld>
            <a:endParaRPr lang="en-US" sz="1200">
              <a:latin typeface="+mn-lt"/>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N"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B62CFE5D-843C-4B66-837A-AD1FE330005B}" type="slidenum">
              <a:rPr lang="en-US" sz="1200">
                <a:latin typeface="+mn-lt"/>
                <a:cs typeface="+mn-cs"/>
              </a:rPr>
              <a:pPr algn="r" fontAlgn="auto">
                <a:spcBef>
                  <a:spcPts val="0"/>
                </a:spcBef>
                <a:spcAft>
                  <a:spcPts val="0"/>
                </a:spcAft>
                <a:defRPr/>
              </a:pPr>
              <a:t>49</a:t>
            </a:fld>
            <a:endParaRPr lang="en-US" sz="1200">
              <a:latin typeface="+mn-lt"/>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N"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1F36B54-1515-43B8-A282-A7FE013985EC}" type="slidenum">
              <a:rPr lang="en-US" sz="1200">
                <a:latin typeface="+mn-lt"/>
                <a:cs typeface="+mn-cs"/>
              </a:rPr>
              <a:pPr algn="r" fontAlgn="auto">
                <a:spcBef>
                  <a:spcPts val="0"/>
                </a:spcBef>
                <a:spcAft>
                  <a:spcPts val="0"/>
                </a:spcAft>
                <a:defRPr/>
              </a:pPr>
              <a:t>50</a:t>
            </a:fld>
            <a:endParaRPr lang="en-US" sz="1200">
              <a:latin typeface="+mn-lt"/>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N"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F046B75-6AA5-4FDC-8E23-247A3C6B604A}" type="slidenum">
              <a:rPr lang="en-US" sz="1200">
                <a:latin typeface="+mn-lt"/>
                <a:cs typeface="+mn-cs"/>
              </a:rPr>
              <a:pPr algn="r" fontAlgn="auto">
                <a:spcBef>
                  <a:spcPts val="0"/>
                </a:spcBef>
                <a:spcAft>
                  <a:spcPts val="0"/>
                </a:spcAft>
                <a:defRPr/>
              </a:pPr>
              <a:t>51</a:t>
            </a:fld>
            <a:endParaRPr lang="en-US" sz="120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IN" sz="1800" smtClean="0">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N"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88A29C4F-0314-4B3D-9B9A-E370B9E6BD37}" type="slidenum">
              <a:rPr lang="en-US" sz="1200">
                <a:latin typeface="+mn-lt"/>
                <a:cs typeface="+mn-cs"/>
              </a:rPr>
              <a:pPr algn="r" fontAlgn="auto">
                <a:spcBef>
                  <a:spcPts val="0"/>
                </a:spcBef>
                <a:spcAft>
                  <a:spcPts val="0"/>
                </a:spcAft>
                <a:defRPr/>
              </a:pPr>
              <a:t>52</a:t>
            </a:fld>
            <a:endParaRPr lang="en-US" sz="1200">
              <a:latin typeface="+mn-lt"/>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3789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D6D4387-26D1-4145-9C1E-16922F04231A}" type="slidenum">
              <a:rPr lang="en-US" sz="1200">
                <a:latin typeface="+mn-lt"/>
                <a:cs typeface="+mn-cs"/>
              </a:rPr>
              <a:pPr algn="r">
                <a:defRPr/>
              </a:pPr>
              <a:t>53</a:t>
            </a:fld>
            <a:endParaRPr lang="en-US" sz="1200">
              <a:latin typeface="+mn-lt"/>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IN" sz="1800" smtClean="0">
              <a:latin typeface="Arial" charset="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IN" sz="1800" smtClean="0">
              <a:latin typeface="Arial" charset="0"/>
              <a:cs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IN" sz="180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IN" sz="1800" smtClean="0">
              <a:latin typeface="Arial" charset="0"/>
              <a:cs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25283"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26307"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27331"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28355"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29379"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30403"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31427"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32451"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33475"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34499"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IN" sz="1800" smtClean="0">
              <a:latin typeface="Arial" charset="0"/>
              <a:cs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35523"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36547"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cs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cs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cs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cs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41667"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42691"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43715"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44739"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IN" sz="1800" smtClean="0">
              <a:latin typeface="Arial" charset="0"/>
              <a:cs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45763"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46787"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47811"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48835"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49859"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50883"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51907"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52931"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53955"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54979" name="Rectangle 3"/>
          <p:cNvSpPr>
            <a:spLocks noChangeArrowheads="1"/>
          </p:cNvSpPr>
          <p:nvPr>
            <p:ph type="body" idx="1"/>
          </p:nvPr>
        </p:nvSpPr>
        <p:spPr bwMode="auto">
          <a:solidFill>
            <a:srgbClr val="FFFFFF"/>
          </a:solidFill>
          <a:ln>
            <a:solidFill>
              <a:srgbClr val="000000"/>
            </a:solidFill>
            <a:miter lim="800000"/>
            <a:headEnd/>
            <a:tailEnd/>
          </a:ln>
        </p:spPr>
        <p:txBody>
          <a:bodyPr/>
          <a:lstStyle/>
          <a:p>
            <a:endParaRPr lang="en-IN"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ctangle 7"/>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ctangle 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ctangle 9"/>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a:xfrm>
            <a:off x="5791200" y="6405563"/>
            <a:ext cx="3044825" cy="365125"/>
          </a:xfrm>
        </p:spPr>
        <p:txBody>
          <a:bodyPr/>
          <a:lstStyle>
            <a:lvl1pPr>
              <a:defRPr/>
            </a:lvl1pPr>
          </a:lstStyle>
          <a:p>
            <a:pPr>
              <a:defRPr/>
            </a:pPr>
            <a:fld id="{B781C0EA-D4A1-466B-A467-1C8AAB250FC6}" type="datetimeFigureOut">
              <a:rPr lang="en-US"/>
              <a:pPr>
                <a:defRPr/>
              </a:pPr>
              <a:t>10/12/2015</a:t>
            </a:fld>
            <a:endParaRPr lang="en-US"/>
          </a:p>
        </p:txBody>
      </p:sp>
      <p:sp>
        <p:nvSpPr>
          <p:cNvPr id="16" name="Footer Placeholder 16"/>
          <p:cNvSpPr>
            <a:spLocks noGrp="1"/>
          </p:cNvSpPr>
          <p:nvPr>
            <p:ph type="ftr" sz="quarter" idx="11"/>
          </p:nvPr>
        </p:nvSpPr>
        <p:spPr>
          <a:xfrm>
            <a:off x="304800" y="6410325"/>
            <a:ext cx="3581400" cy="366713"/>
          </a:xfrm>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17F6035-E147-4E48-AB24-C4AE86797621}" type="slidenum">
              <a:rPr lang="en-US"/>
              <a:pPr>
                <a:defRPr/>
              </a:pPr>
              <a:t>‹#›</a:t>
            </a:fld>
            <a:endParaRPr lang="en-US"/>
          </a:p>
        </p:txBody>
      </p:sp>
    </p:spTree>
    <p:extLst>
      <p:ext uri="{BB962C8B-B14F-4D97-AF65-F5344CB8AC3E}">
        <p14:creationId xmlns:p14="http://schemas.microsoft.com/office/powerpoint/2010/main" val="3100577734"/>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ctangle 7"/>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ctangle 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ctangle 9"/>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Date Placeholder 3"/>
          <p:cNvSpPr>
            <a:spLocks noGrp="1"/>
          </p:cNvSpPr>
          <p:nvPr>
            <p:ph type="dt" sz="half" idx="10"/>
          </p:nvPr>
        </p:nvSpPr>
        <p:spPr>
          <a:xfrm>
            <a:off x="5791200" y="6405563"/>
            <a:ext cx="3044825" cy="365125"/>
          </a:xfrm>
        </p:spPr>
        <p:txBody>
          <a:bodyPr/>
          <a:lstStyle>
            <a:lvl1pPr>
              <a:defRPr/>
            </a:lvl1pPr>
          </a:lstStyle>
          <a:p>
            <a:pPr>
              <a:defRPr/>
            </a:pPr>
            <a:fld id="{1327A016-57F4-4A65-B320-0ED2D830C86B}" type="datetimeFigureOut">
              <a:rPr lang="en-US"/>
              <a:pPr>
                <a:defRPr/>
              </a:pPr>
              <a:t>10/12/2015</a:t>
            </a:fld>
            <a:endParaRPr lang="en-US"/>
          </a:p>
        </p:txBody>
      </p:sp>
      <p:sp>
        <p:nvSpPr>
          <p:cNvPr id="15" name="Footer Placeholder 4"/>
          <p:cNvSpPr>
            <a:spLocks noGrp="1"/>
          </p:cNvSpPr>
          <p:nvPr>
            <p:ph type="ftr" sz="quarter" idx="11"/>
          </p:nvPr>
        </p:nvSpPr>
        <p:spPr>
          <a:xfrm>
            <a:off x="304800" y="6410325"/>
            <a:ext cx="3581400" cy="366713"/>
          </a:xfrm>
        </p:spPr>
        <p:txBody>
          <a:bodyPr/>
          <a:lstStyle>
            <a:lvl1pPr>
              <a:defRPr/>
            </a:lvl1pPr>
          </a:lstStyle>
          <a:p>
            <a:pPr>
              <a:defRPr/>
            </a:pPr>
            <a:endParaRPr lang="en-US"/>
          </a:p>
        </p:txBody>
      </p:sp>
      <p:sp>
        <p:nvSpPr>
          <p:cNvPr id="16" name="Slide Number Placeholder 5"/>
          <p:cNvSpPr>
            <a:spLocks noGrp="1"/>
          </p:cNvSpPr>
          <p:nvPr>
            <p:ph type="sldNum" sz="quarter" idx="12"/>
          </p:nvPr>
        </p:nvSpPr>
        <p:spPr>
          <a:xfrm>
            <a:off x="4362450" y="1027113"/>
            <a:ext cx="457200" cy="441325"/>
          </a:xfrm>
        </p:spPr>
        <p:txBody>
          <a:bodyPr/>
          <a:lstStyle>
            <a:lvl1pPr>
              <a:defRPr/>
            </a:lvl1pPr>
          </a:lstStyle>
          <a:p>
            <a:pPr>
              <a:defRPr/>
            </a:pPr>
            <a:fld id="{E9A03074-9CA8-40F8-9B83-D639BE8938D1}" type="slidenum">
              <a:rPr lang="en-US"/>
              <a:pPr>
                <a:defRPr/>
              </a:pPr>
              <a:t>‹#›</a:t>
            </a:fld>
            <a:endParaRPr lang="en-US"/>
          </a:p>
        </p:txBody>
      </p:sp>
    </p:spTree>
    <p:extLst>
      <p:ext uri="{BB962C8B-B14F-4D97-AF65-F5344CB8AC3E}">
        <p14:creationId xmlns:p14="http://schemas.microsoft.com/office/powerpoint/2010/main" val="1164581771"/>
      </p:ext>
    </p:extLst>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7"/>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ctangle 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ctangle 9"/>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ctangle 1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p:txBody>
          <a:bodyPr/>
          <a:lstStyle>
            <a:lvl1pPr>
              <a:defRPr/>
            </a:lvl1pPr>
          </a:lstStyle>
          <a:p>
            <a:pPr>
              <a:defRPr/>
            </a:pPr>
            <a:fld id="{28B178E5-045E-423D-84EF-9E2E27931D15}"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A80C53FB-5CA1-4AFA-A934-1DEC8355ED25}" type="datetimeFigureOut">
              <a:rPr lang="en-US"/>
              <a:pPr>
                <a:defRPr/>
              </a:pPr>
              <a:t>10/12/2015</a:t>
            </a:fld>
            <a:endParaRPr lang="en-US"/>
          </a:p>
        </p:txBody>
      </p:sp>
      <p:sp>
        <p:nvSpPr>
          <p:cNvPr id="18"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772617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5" name="Rectangle 7"/>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6" name="Rectangle 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7" name="Rectangle 9"/>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endParaRPr>
          </a:p>
        </p:txBody>
      </p:sp>
      <p:sp>
        <p:nvSpPr>
          <p:cNvPr id="10" name="Rectangle 9"/>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endParaRPr>
          </a:p>
        </p:txBody>
      </p:sp>
      <p:sp>
        <p:nvSpPr>
          <p:cNvPr id="11" name="Straight Connector 10"/>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Oval 12"/>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Date Placeholder 3"/>
          <p:cNvSpPr>
            <a:spLocks noGrp="1"/>
          </p:cNvSpPr>
          <p:nvPr>
            <p:ph type="dt" sz="half" idx="10"/>
          </p:nvPr>
        </p:nvSpPr>
        <p:spPr>
          <a:xfrm>
            <a:off x="5791200" y="6405563"/>
            <a:ext cx="3044825" cy="365125"/>
          </a:xfrm>
        </p:spPr>
        <p:txBody>
          <a:bodyPr/>
          <a:lstStyle>
            <a:lvl1pPr>
              <a:defRPr/>
            </a:lvl1pPr>
          </a:lstStyle>
          <a:p>
            <a:pPr>
              <a:defRPr/>
            </a:pPr>
            <a:fld id="{20375E48-5C0E-4A0B-9785-913DE1CD61BD}" type="datetimeFigureOut">
              <a:rPr lang="en-US"/>
              <a:pPr>
                <a:defRPr/>
              </a:pPr>
              <a:t>10/12/2015</a:t>
            </a:fld>
            <a:endParaRPr lang="en-US"/>
          </a:p>
        </p:txBody>
      </p:sp>
      <p:sp>
        <p:nvSpPr>
          <p:cNvPr id="15" name="Footer Placeholder 4"/>
          <p:cNvSpPr>
            <a:spLocks noGrp="1"/>
          </p:cNvSpPr>
          <p:nvPr>
            <p:ph type="ftr" sz="quarter" idx="11"/>
          </p:nvPr>
        </p:nvSpPr>
        <p:spPr>
          <a:xfrm>
            <a:off x="304800" y="6410325"/>
            <a:ext cx="3581400" cy="366713"/>
          </a:xfrm>
        </p:spPr>
        <p:txBody>
          <a:bodyPr/>
          <a:lstStyle>
            <a:lvl1pPr>
              <a:defRPr/>
            </a:lvl1pPr>
          </a:lstStyle>
          <a:p>
            <a:pPr>
              <a:defRPr/>
            </a:pPr>
            <a:endParaRPr lang="en-US"/>
          </a:p>
        </p:txBody>
      </p:sp>
      <p:sp>
        <p:nvSpPr>
          <p:cNvPr id="16" name="Slide Number Placeholder 5"/>
          <p:cNvSpPr>
            <a:spLocks noGrp="1"/>
          </p:cNvSpPr>
          <p:nvPr>
            <p:ph type="sldNum" sz="quarter" idx="12"/>
          </p:nvPr>
        </p:nvSpPr>
        <p:spPr>
          <a:xfrm>
            <a:off x="4362450" y="1027113"/>
            <a:ext cx="457200" cy="441325"/>
          </a:xfrm>
        </p:spPr>
        <p:txBody>
          <a:bodyPr/>
          <a:lstStyle>
            <a:lvl1pPr>
              <a:defRPr/>
            </a:lvl1pPr>
          </a:lstStyle>
          <a:p>
            <a:pPr>
              <a:defRPr/>
            </a:pPr>
            <a:fld id="{AAB74E19-ED27-468E-B713-7CD55D452C1B}" type="slidenum">
              <a:rPr lang="en-US"/>
              <a:pPr>
                <a:defRPr/>
              </a:pPr>
              <a:t>‹#›</a:t>
            </a:fld>
            <a:endParaRPr lang="en-US"/>
          </a:p>
        </p:txBody>
      </p:sp>
    </p:spTree>
    <p:extLst>
      <p:ext uri="{BB962C8B-B14F-4D97-AF65-F5344CB8AC3E}">
        <p14:creationId xmlns:p14="http://schemas.microsoft.com/office/powerpoint/2010/main" val="2559612191"/>
      </p:ext>
    </p:extLst>
  </p:cSld>
  <p:clrMapOvr>
    <a:overrideClrMapping bg1="lt1" tx1="dk1" bg2="lt2" tx2="dk2" accent1="accent1" accent2="accent2" accent3="accent3" accent4="accent4" accent5="accent5" accent6="accent6" hlink="hlink" folHlink="folHlink"/>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endParaRPr>
          </a:p>
        </p:txBody>
      </p:sp>
      <p:sp>
        <p:nvSpPr>
          <p:cNvPr id="6" name="Rectangle 7"/>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7" name="Rectangle 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8" name="Rectangle 9"/>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9" name="Rectangle 1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p:txBody>
          <a:bodyPr/>
          <a:lstStyle>
            <a:lvl1pPr>
              <a:defRPr/>
            </a:lvl1pPr>
          </a:lstStyle>
          <a:p>
            <a:pPr>
              <a:defRPr/>
            </a:pPr>
            <a:fld id="{A809FE72-704D-4017-82D6-04F34CEBFA62}"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552D8516-F216-4B2F-BD93-310F7AFA4C2F}" type="datetimeFigureOut">
              <a:rPr lang="en-US"/>
              <a:pPr>
                <a:defRPr/>
              </a:pPr>
              <a:t>10/12/2015</a:t>
            </a:fld>
            <a:endParaRPr lang="en-US"/>
          </a:p>
        </p:txBody>
      </p:sp>
      <p:sp>
        <p:nvSpPr>
          <p:cNvPr id="18"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71517955"/>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 name="Slide Number Placeholder 6"/>
          <p:cNvSpPr>
            <a:spLocks noGrp="1"/>
          </p:cNvSpPr>
          <p:nvPr>
            <p:ph type="sldNum" sz="quarter" idx="4"/>
          </p:nvPr>
        </p:nvSpPr>
        <p:spPr>
          <a:xfrm>
            <a:off x="1371600" y="312738"/>
            <a:ext cx="4572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cs typeface="+mn-cs"/>
              </a:defRPr>
            </a:lvl1pPr>
          </a:lstStyle>
          <a:p>
            <a:pPr>
              <a:defRPr/>
            </a:pPr>
            <a:fld id="{E2FC5C1F-78E6-48E7-B73F-D5789F622084}" type="slidenum">
              <a:rPr lang="en-US"/>
              <a:pPr>
                <a:defRPr/>
              </a:pPr>
              <a:t>‹#›</a:t>
            </a:fld>
            <a:endParaRPr lang="en-US"/>
          </a:p>
        </p:txBody>
      </p:sp>
      <p:sp>
        <p:nvSpPr>
          <p:cNvPr id="33" name="Date Placeholder 4"/>
          <p:cNvSpPr>
            <a:spLocks noGrp="1"/>
          </p:cNvSpPr>
          <p:nvPr>
            <p:ph type="dt" sz="half" idx="2"/>
          </p:nvPr>
        </p:nvSpPr>
        <p:spPr>
          <a:xfrm>
            <a:off x="5788025" y="6405563"/>
            <a:ext cx="3044825" cy="365125"/>
          </a:xfrm>
          <a:prstGeom prst="rect">
            <a:avLst/>
          </a:prstGeom>
        </p:spPr>
        <p:txBody>
          <a:bodyPr vert="horz"/>
          <a:lstStyle>
            <a:lvl1pPr algn="r" fontAlgn="auto">
              <a:spcBef>
                <a:spcPts val="0"/>
              </a:spcBef>
              <a:spcAft>
                <a:spcPts val="0"/>
              </a:spcAft>
              <a:defRPr sz="1400">
                <a:solidFill>
                  <a:srgbClr val="FFFFFF"/>
                </a:solidFill>
                <a:latin typeface="+mn-lt"/>
                <a:cs typeface="+mn-cs"/>
              </a:defRPr>
            </a:lvl1pPr>
          </a:lstStyle>
          <a:p>
            <a:pPr>
              <a:defRPr/>
            </a:pPr>
            <a:fld id="{163D960D-3B61-45DB-95D0-4DB83FE8BF27}" type="datetimeFigureOut">
              <a:rPr lang="en-US"/>
              <a:pPr>
                <a:defRPr/>
              </a:pPr>
              <a:t>10/12/2015</a:t>
            </a:fld>
            <a:endParaRPr lang="en-US"/>
          </a:p>
        </p:txBody>
      </p:sp>
      <p:sp>
        <p:nvSpPr>
          <p:cNvPr id="34" name="Footer Placeholder 5"/>
          <p:cNvSpPr>
            <a:spLocks noGrp="1"/>
          </p:cNvSpPr>
          <p:nvPr>
            <p:ph type="ftr" sz="quarter" idx="3"/>
          </p:nvPr>
        </p:nvSpPr>
        <p:spPr>
          <a:xfrm>
            <a:off x="301625" y="6410325"/>
            <a:ext cx="3584575" cy="366713"/>
          </a:xfrm>
          <a:prstGeom prst="rect">
            <a:avLst/>
          </a:prstGeom>
        </p:spPr>
        <p:txBody>
          <a:bodyPr vert="horz"/>
          <a:lstStyle>
            <a:lvl1pPr fontAlgn="auto">
              <a:spcBef>
                <a:spcPts val="0"/>
              </a:spcBef>
              <a:spcAft>
                <a:spcPts val="0"/>
              </a:spcAft>
              <a:defRPr sz="1200">
                <a:solidFill>
                  <a:srgbClr val="FFFFFF"/>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Lst>
  <p:transition/>
  <p:txStyles>
    <p:titleStyle>
      <a:lvl1pPr algn="ctr" rtl="0" eaLnBrk="0" fontAlgn="base" hangingPunct="0">
        <a:spcBef>
          <a:spcPct val="0"/>
        </a:spcBef>
        <a:spcAft>
          <a:spcPct val="0"/>
        </a:spcAft>
        <a:defRPr sz="3300" kern="1200">
          <a:solidFill>
            <a:srgbClr val="7B9899"/>
          </a:solidFill>
          <a:latin typeface="Arial" charset="0"/>
          <a:ea typeface="+mj-ea"/>
          <a:cs typeface="+mj-cs"/>
        </a:defRPr>
      </a:lvl1pPr>
      <a:lvl2pPr algn="ctr" rtl="0" eaLnBrk="0" fontAlgn="base" hangingPunct="0">
        <a:spcBef>
          <a:spcPct val="0"/>
        </a:spcBef>
        <a:spcAft>
          <a:spcPct val="0"/>
        </a:spcAft>
        <a:defRPr sz="3300">
          <a:solidFill>
            <a:srgbClr val="7B9899"/>
          </a:solidFill>
          <a:latin typeface="Arial" charset="0"/>
        </a:defRPr>
      </a:lvl2pPr>
      <a:lvl3pPr algn="ctr" rtl="0" eaLnBrk="0" fontAlgn="base" hangingPunct="0">
        <a:spcBef>
          <a:spcPct val="0"/>
        </a:spcBef>
        <a:spcAft>
          <a:spcPct val="0"/>
        </a:spcAft>
        <a:defRPr sz="3300">
          <a:solidFill>
            <a:srgbClr val="7B9899"/>
          </a:solidFill>
          <a:latin typeface="Arial" charset="0"/>
        </a:defRPr>
      </a:lvl3pPr>
      <a:lvl4pPr algn="ctr" rtl="0" eaLnBrk="0" fontAlgn="base" hangingPunct="0">
        <a:spcBef>
          <a:spcPct val="0"/>
        </a:spcBef>
        <a:spcAft>
          <a:spcPct val="0"/>
        </a:spcAft>
        <a:defRPr sz="3300">
          <a:solidFill>
            <a:srgbClr val="7B9899"/>
          </a:solidFill>
          <a:latin typeface="Arial" charset="0"/>
        </a:defRPr>
      </a:lvl4pPr>
      <a:lvl5pPr algn="ctr" rtl="0" eaLnBrk="0" fontAlgn="base" hangingPunct="0">
        <a:spcBef>
          <a:spcPct val="0"/>
        </a:spcBef>
        <a:spcAft>
          <a:spcPct val="0"/>
        </a:spcAft>
        <a:defRPr sz="3300">
          <a:solidFill>
            <a:srgbClr val="7B9899"/>
          </a:solidFill>
          <a:latin typeface="Arial"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Arial"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Arial" charset="0"/>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Arial" charset="0"/>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Arial" charset="0"/>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Arial"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 name="Slide Number Placeholder 6"/>
          <p:cNvSpPr>
            <a:spLocks noGrp="1"/>
          </p:cNvSpPr>
          <p:nvPr>
            <p:ph type="sldNum" sz="quarter" idx="4"/>
          </p:nvPr>
        </p:nvSpPr>
        <p:spPr>
          <a:xfrm>
            <a:off x="1371600" y="312738"/>
            <a:ext cx="457200" cy="441325"/>
          </a:xfrm>
          <a:prstGeom prst="rect">
            <a:avLst/>
          </a:prstGeom>
        </p:spPr>
        <p:txBody>
          <a:bodyPr vert="horz" lIns="45720" rIns="45720" anchor="ctr">
            <a:normAutofit/>
          </a:bodyPr>
          <a:lstStyle>
            <a:lvl1pPr algn="ctr" fontAlgn="auto">
              <a:spcBef>
                <a:spcPts val="0"/>
              </a:spcBef>
              <a:spcAft>
                <a:spcPts val="0"/>
              </a:spcAft>
              <a:defRPr sz="1600">
                <a:solidFill>
                  <a:srgbClr val="8CADAE">
                    <a:shade val="75000"/>
                  </a:srgbClr>
                </a:solidFill>
                <a:latin typeface="+mn-lt"/>
                <a:cs typeface="+mn-cs"/>
              </a:defRPr>
            </a:lvl1pPr>
          </a:lstStyle>
          <a:p>
            <a:pPr>
              <a:defRPr/>
            </a:pPr>
            <a:fld id="{7F0BEBFC-A818-482F-A8F8-CB63CF76782B}" type="slidenum">
              <a:rPr lang="en-US"/>
              <a:pPr>
                <a:defRPr/>
              </a:pPr>
              <a:t>‹#›</a:t>
            </a:fld>
            <a:endParaRPr lang="en-US"/>
          </a:p>
        </p:txBody>
      </p:sp>
      <p:sp>
        <p:nvSpPr>
          <p:cNvPr id="33" name="Date Placeholder 4"/>
          <p:cNvSpPr>
            <a:spLocks noGrp="1"/>
          </p:cNvSpPr>
          <p:nvPr>
            <p:ph type="dt" sz="half" idx="2"/>
          </p:nvPr>
        </p:nvSpPr>
        <p:spPr>
          <a:xfrm>
            <a:off x="5788025" y="6405563"/>
            <a:ext cx="3044825" cy="365125"/>
          </a:xfrm>
          <a:prstGeom prst="rect">
            <a:avLst/>
          </a:prstGeom>
        </p:spPr>
        <p:txBody>
          <a:bodyPr vert="horz"/>
          <a:lstStyle>
            <a:lvl1pPr algn="r" fontAlgn="auto">
              <a:spcBef>
                <a:spcPts val="0"/>
              </a:spcBef>
              <a:spcAft>
                <a:spcPts val="0"/>
              </a:spcAft>
              <a:defRPr sz="1400">
                <a:solidFill>
                  <a:srgbClr val="FFFFFF"/>
                </a:solidFill>
                <a:latin typeface="+mn-lt"/>
                <a:cs typeface="+mn-cs"/>
              </a:defRPr>
            </a:lvl1pPr>
          </a:lstStyle>
          <a:p>
            <a:pPr>
              <a:defRPr/>
            </a:pPr>
            <a:fld id="{9B4635BD-5A9E-4B20-A7C8-2302CEC79377}" type="datetimeFigureOut">
              <a:rPr lang="en-US"/>
              <a:pPr>
                <a:defRPr/>
              </a:pPr>
              <a:t>10/12/2015</a:t>
            </a:fld>
            <a:endParaRPr lang="en-US"/>
          </a:p>
        </p:txBody>
      </p:sp>
      <p:sp>
        <p:nvSpPr>
          <p:cNvPr id="34" name="Footer Placeholder 5"/>
          <p:cNvSpPr>
            <a:spLocks noGrp="1"/>
          </p:cNvSpPr>
          <p:nvPr>
            <p:ph type="ftr" sz="quarter" idx="3"/>
          </p:nvPr>
        </p:nvSpPr>
        <p:spPr>
          <a:xfrm>
            <a:off x="301625" y="6410325"/>
            <a:ext cx="3584575" cy="366713"/>
          </a:xfrm>
          <a:prstGeom prst="rect">
            <a:avLst/>
          </a:prstGeom>
        </p:spPr>
        <p:txBody>
          <a:bodyPr vert="horz"/>
          <a:lstStyle>
            <a:lvl1pPr fontAlgn="auto">
              <a:spcBef>
                <a:spcPts val="0"/>
              </a:spcBef>
              <a:spcAft>
                <a:spcPts val="0"/>
              </a:spcAft>
              <a:defRPr sz="1200">
                <a:solidFill>
                  <a:srgbClr val="FFFFFF"/>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Lst>
  <p:transition advClick="0"/>
  <p:txStyles>
    <p:titleStyle>
      <a:lvl1pPr algn="ctr" rtl="0" eaLnBrk="0" fontAlgn="base" hangingPunct="0">
        <a:spcBef>
          <a:spcPct val="0"/>
        </a:spcBef>
        <a:spcAft>
          <a:spcPct val="0"/>
        </a:spcAft>
        <a:defRPr sz="3300" kern="1200">
          <a:solidFill>
            <a:srgbClr val="7B9899"/>
          </a:solidFill>
          <a:latin typeface="Arial" charset="0"/>
          <a:ea typeface="+mj-ea"/>
          <a:cs typeface="+mj-cs"/>
        </a:defRPr>
      </a:lvl1pPr>
      <a:lvl2pPr algn="ctr" rtl="0" eaLnBrk="0" fontAlgn="base" hangingPunct="0">
        <a:spcBef>
          <a:spcPct val="0"/>
        </a:spcBef>
        <a:spcAft>
          <a:spcPct val="0"/>
        </a:spcAft>
        <a:defRPr sz="3300">
          <a:solidFill>
            <a:srgbClr val="7B9899"/>
          </a:solidFill>
          <a:latin typeface="Arial" charset="0"/>
        </a:defRPr>
      </a:lvl2pPr>
      <a:lvl3pPr algn="ctr" rtl="0" eaLnBrk="0" fontAlgn="base" hangingPunct="0">
        <a:spcBef>
          <a:spcPct val="0"/>
        </a:spcBef>
        <a:spcAft>
          <a:spcPct val="0"/>
        </a:spcAft>
        <a:defRPr sz="3300">
          <a:solidFill>
            <a:srgbClr val="7B9899"/>
          </a:solidFill>
          <a:latin typeface="Arial" charset="0"/>
        </a:defRPr>
      </a:lvl3pPr>
      <a:lvl4pPr algn="ctr" rtl="0" eaLnBrk="0" fontAlgn="base" hangingPunct="0">
        <a:spcBef>
          <a:spcPct val="0"/>
        </a:spcBef>
        <a:spcAft>
          <a:spcPct val="0"/>
        </a:spcAft>
        <a:defRPr sz="3300">
          <a:solidFill>
            <a:srgbClr val="7B9899"/>
          </a:solidFill>
          <a:latin typeface="Arial" charset="0"/>
        </a:defRPr>
      </a:lvl4pPr>
      <a:lvl5pPr algn="ctr" rtl="0" eaLnBrk="0" fontAlgn="base" hangingPunct="0">
        <a:spcBef>
          <a:spcPct val="0"/>
        </a:spcBef>
        <a:spcAft>
          <a:spcPct val="0"/>
        </a:spcAft>
        <a:defRPr sz="3300">
          <a:solidFill>
            <a:srgbClr val="7B9899"/>
          </a:solidFill>
          <a:latin typeface="Arial"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Arial" charset="0"/>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Arial" charset="0"/>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Arial" charset="0"/>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Arial" charset="0"/>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Arial"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8.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abclocal.go.com/ktrk/gallery?section=news&amp;id=9058381&amp;photo=1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8195" name="Rectangle 4"/>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pic>
        <p:nvPicPr>
          <p:cNvPr id="8196" name="Picture 5" descr="caric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228600"/>
            <a:ext cx="3629025" cy="640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7"/>
          <p:cNvSpPr txBox="1">
            <a:spLocks noChangeArrowheads="1"/>
          </p:cNvSpPr>
          <p:nvPr/>
        </p:nvSpPr>
        <p:spPr bwMode="auto">
          <a:xfrm>
            <a:off x="3733800" y="990600"/>
            <a:ext cx="5105400" cy="46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t>ENHANCED LOCKDOWN </a:t>
            </a:r>
          </a:p>
          <a:p>
            <a:pPr algn="ctr" eaLnBrk="1" hangingPunct="1">
              <a:spcBef>
                <a:spcPct val="50000"/>
              </a:spcBef>
            </a:pPr>
            <a:r>
              <a:rPr lang="en-US" i="1"/>
              <a:t>‘RESPONSE OPTIONS’</a:t>
            </a:r>
          </a:p>
          <a:p>
            <a:pPr algn="ctr" eaLnBrk="1" hangingPunct="1">
              <a:spcBef>
                <a:spcPct val="50000"/>
              </a:spcBef>
            </a:pPr>
            <a:endParaRPr lang="en-US" i="1"/>
          </a:p>
          <a:p>
            <a:pPr algn="ctr" eaLnBrk="1" hangingPunct="1">
              <a:spcBef>
                <a:spcPct val="50000"/>
              </a:spcBef>
            </a:pPr>
            <a:r>
              <a:rPr lang="en-US" sz="2000" b="1"/>
              <a:t>Why do we need options?</a:t>
            </a:r>
          </a:p>
          <a:p>
            <a:pPr algn="ctr" eaLnBrk="1" hangingPunct="1">
              <a:spcBef>
                <a:spcPct val="50000"/>
              </a:spcBef>
            </a:pPr>
            <a:endParaRPr lang="en-US" sz="2000" b="1"/>
          </a:p>
          <a:p>
            <a:pPr algn="ctr" eaLnBrk="1" hangingPunct="1">
              <a:spcBef>
                <a:spcPct val="50000"/>
              </a:spcBef>
            </a:pPr>
            <a:r>
              <a:rPr lang="en-US" sz="2000" b="1"/>
              <a:t>What are the Liabilities?</a:t>
            </a:r>
          </a:p>
          <a:p>
            <a:pPr algn="ctr" eaLnBrk="1" hangingPunct="1">
              <a:spcBef>
                <a:spcPct val="50000"/>
              </a:spcBef>
            </a:pPr>
            <a:endParaRPr lang="en-US" sz="2000" b="1"/>
          </a:p>
          <a:p>
            <a:pPr algn="ctr" eaLnBrk="1" hangingPunct="1">
              <a:spcBef>
                <a:spcPct val="50000"/>
              </a:spcBef>
            </a:pPr>
            <a:endParaRPr lang="en-US"/>
          </a:p>
          <a:p>
            <a:pPr eaLnBrk="1" hangingPunct="1">
              <a:spcBef>
                <a:spcPct val="50000"/>
              </a:spcBef>
            </a:pPr>
            <a:r>
              <a:rPr lang="en-US"/>
              <a:t>           Student Presentation</a:t>
            </a:r>
          </a:p>
          <a:p>
            <a:pPr eaLnBrk="1" hangingPunct="1">
              <a:spcBef>
                <a:spcPct val="50000"/>
              </a:spcBef>
            </a:pPr>
            <a:r>
              <a:rPr lang="en-US"/>
              <a:t>           2013</a:t>
            </a:r>
          </a:p>
          <a:p>
            <a:pPr eaLnBrk="1" hangingPunct="1">
              <a:spcBef>
                <a:spcPct val="50000"/>
              </a:spcBef>
            </a:pPr>
            <a:r>
              <a:rPr lang="en-US"/>
              <a:t>           SRO Gongwer</a:t>
            </a:r>
          </a:p>
        </p:txBody>
      </p:sp>
      <p:sp>
        <p:nvSpPr>
          <p:cNvPr id="8198" name="Title 1"/>
          <p:cNvSpPr>
            <a:spLocks/>
          </p:cNvSpPr>
          <p:nvPr/>
        </p:nvSpPr>
        <p:spPr bwMode="auto">
          <a:xfrm>
            <a:off x="3657600" y="228600"/>
            <a:ext cx="51784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4400" b="1">
                <a:latin typeface="Georgia" pitchFamily="18" charset="0"/>
              </a:rPr>
              <a:t>A.L.</a:t>
            </a:r>
            <a:r>
              <a:rPr lang="en-US" sz="4400" b="1">
                <a:latin typeface="Webdings" pitchFamily="18" charset="2"/>
              </a:rPr>
              <a:t>i</a:t>
            </a:r>
            <a:r>
              <a:rPr lang="en-US" sz="4400" b="1">
                <a:latin typeface="Georgia" pitchFamily="18" charset="0"/>
              </a:rPr>
              <a:t>.C.E</a:t>
            </a:r>
          </a:p>
        </p:txBody>
      </p:sp>
      <p:pic>
        <p:nvPicPr>
          <p:cNvPr id="8199" name="Picture 9" descr="OPD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876800"/>
            <a:ext cx="17589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843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8001000"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0854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08548" name="Text Box 4"/>
          <p:cNvSpPr txBox="1">
            <a:spLocks noChangeArrowheads="1"/>
          </p:cNvSpPr>
          <p:nvPr/>
        </p:nvSpPr>
        <p:spPr bwMode="auto">
          <a:xfrm>
            <a:off x="457200" y="228600"/>
            <a:ext cx="8458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I</a:t>
            </a:r>
            <a:r>
              <a:rPr lang="en-US" sz="3600" b="1" i="1">
                <a:cs typeface="Times New Roman" pitchFamily="18" charset="0"/>
              </a:rPr>
              <a:t>nform-</a:t>
            </a:r>
            <a:r>
              <a:rPr lang="en-US" sz="2400" b="1" i="1">
                <a:cs typeface="Times New Roman" pitchFamily="18" charset="0"/>
              </a:rPr>
              <a:t> Using any means necessary to pass on real time information.</a:t>
            </a:r>
          </a:p>
        </p:txBody>
      </p:sp>
      <p:pic>
        <p:nvPicPr>
          <p:cNvPr id="108549" name="Picture 5" descr="bert-and-ernie-tomtom-voices-inform-you-the-right-way-to-get-ways-to-get-to-sesame-street-video_e-rti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84963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0957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09572" name="Text Box 4"/>
          <p:cNvSpPr txBox="1">
            <a:spLocks noChangeArrowheads="1"/>
          </p:cNvSpPr>
          <p:nvPr/>
        </p:nvSpPr>
        <p:spPr bwMode="auto">
          <a:xfrm>
            <a:off x="457200" y="228600"/>
            <a:ext cx="8458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I</a:t>
            </a:r>
            <a:r>
              <a:rPr lang="en-US" sz="3600" b="1" i="1">
                <a:cs typeface="Times New Roman" pitchFamily="18" charset="0"/>
              </a:rPr>
              <a:t>nform-</a:t>
            </a:r>
            <a:r>
              <a:rPr lang="en-US" sz="2400" b="1" i="1">
                <a:cs typeface="Times New Roman" pitchFamily="18" charset="0"/>
              </a:rPr>
              <a:t> Using any means necessary to pass on real time information.</a:t>
            </a:r>
          </a:p>
          <a:p>
            <a:pPr eaLnBrk="1" hangingPunct="1">
              <a:buFont typeface="Wingdings" pitchFamily="2" charset="2"/>
              <a:buChar char="§"/>
            </a:pPr>
            <a:r>
              <a:rPr lang="en-US" sz="2400" i="1">
                <a:cs typeface="Times New Roman" pitchFamily="18" charset="0"/>
              </a:rPr>
              <a:t>Given in plain language.</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1059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10596" name="Text Box 4"/>
          <p:cNvSpPr txBox="1">
            <a:spLocks noChangeArrowheads="1"/>
          </p:cNvSpPr>
          <p:nvPr/>
        </p:nvSpPr>
        <p:spPr bwMode="auto">
          <a:xfrm>
            <a:off x="457200" y="228600"/>
            <a:ext cx="84582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I</a:t>
            </a:r>
            <a:r>
              <a:rPr lang="en-US" sz="3600" b="1" i="1">
                <a:cs typeface="Times New Roman" pitchFamily="18" charset="0"/>
              </a:rPr>
              <a:t>nform-</a:t>
            </a:r>
            <a:r>
              <a:rPr lang="en-US" sz="2400" b="1" i="1">
                <a:cs typeface="Times New Roman" pitchFamily="18" charset="0"/>
              </a:rPr>
              <a:t> Using any means necessary to pass on real time information.</a:t>
            </a:r>
          </a:p>
          <a:p>
            <a:pPr eaLnBrk="1" hangingPunct="1">
              <a:buFont typeface="Wingdings" pitchFamily="2" charset="2"/>
              <a:buChar char="§"/>
            </a:pPr>
            <a:r>
              <a:rPr lang="en-US" sz="2400" i="1">
                <a:cs typeface="Times New Roman" pitchFamily="18" charset="0"/>
              </a:rPr>
              <a:t>Given in plain language.</a:t>
            </a:r>
          </a:p>
          <a:p>
            <a:pPr eaLnBrk="1" hangingPunct="1">
              <a:buFont typeface="Wingdings" pitchFamily="2" charset="2"/>
              <a:buChar char="§"/>
            </a:pPr>
            <a:r>
              <a:rPr lang="en-US" sz="2400" i="1">
                <a:cs typeface="Times New Roman" pitchFamily="18" charset="0"/>
              </a:rPr>
              <a:t>Can be derived from 911 calls, video surveillance, etc.</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1161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11620" name="Text Box 4"/>
          <p:cNvSpPr txBox="1">
            <a:spLocks noChangeArrowheads="1"/>
          </p:cNvSpPr>
          <p:nvPr/>
        </p:nvSpPr>
        <p:spPr bwMode="auto">
          <a:xfrm>
            <a:off x="457200" y="228600"/>
            <a:ext cx="84582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I</a:t>
            </a:r>
            <a:r>
              <a:rPr lang="en-US" sz="3600" b="1" i="1">
                <a:cs typeface="Times New Roman" pitchFamily="18" charset="0"/>
              </a:rPr>
              <a:t>nform-</a:t>
            </a:r>
            <a:r>
              <a:rPr lang="en-US" sz="2400" b="1" i="1">
                <a:cs typeface="Times New Roman" pitchFamily="18" charset="0"/>
              </a:rPr>
              <a:t> Using any means necessary to pass on real time information.</a:t>
            </a:r>
          </a:p>
          <a:p>
            <a:pPr eaLnBrk="1" hangingPunct="1">
              <a:buFont typeface="Wingdings" pitchFamily="2" charset="2"/>
              <a:buChar char="§"/>
            </a:pPr>
            <a:r>
              <a:rPr lang="en-US" sz="2400" i="1">
                <a:cs typeface="Times New Roman" pitchFamily="18" charset="0"/>
              </a:rPr>
              <a:t>Given in plain language.</a:t>
            </a:r>
          </a:p>
          <a:p>
            <a:pPr eaLnBrk="1" hangingPunct="1">
              <a:buFont typeface="Wingdings" pitchFamily="2" charset="2"/>
              <a:buChar char="§"/>
            </a:pPr>
            <a:r>
              <a:rPr lang="en-US" sz="2400" i="1">
                <a:cs typeface="Times New Roman" pitchFamily="18" charset="0"/>
              </a:rPr>
              <a:t>Can be derived from 911 calls, video surveillance, etc.</a:t>
            </a:r>
          </a:p>
          <a:p>
            <a:pPr eaLnBrk="1" hangingPunct="1">
              <a:buFont typeface="Wingdings" pitchFamily="2" charset="2"/>
              <a:buChar char="§"/>
            </a:pPr>
            <a:r>
              <a:rPr lang="en-US" sz="2400" i="1">
                <a:cs typeface="Times New Roman" pitchFamily="18" charset="0"/>
              </a:rPr>
              <a:t>Who, what, where, when and how information</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1264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12644" name="Text Box 4"/>
          <p:cNvSpPr txBox="1">
            <a:spLocks noChangeArrowheads="1"/>
          </p:cNvSpPr>
          <p:nvPr/>
        </p:nvSpPr>
        <p:spPr bwMode="auto">
          <a:xfrm>
            <a:off x="457200" y="228600"/>
            <a:ext cx="84582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I</a:t>
            </a:r>
            <a:r>
              <a:rPr lang="en-US" sz="3600" b="1" i="1">
                <a:cs typeface="Times New Roman" pitchFamily="18" charset="0"/>
              </a:rPr>
              <a:t>nform-</a:t>
            </a:r>
            <a:r>
              <a:rPr lang="en-US" sz="2400" b="1" i="1">
                <a:cs typeface="Times New Roman" pitchFamily="18" charset="0"/>
              </a:rPr>
              <a:t> Using any means necessary to pass on real time information.</a:t>
            </a:r>
          </a:p>
          <a:p>
            <a:pPr eaLnBrk="1" hangingPunct="1">
              <a:buFont typeface="Wingdings" pitchFamily="2" charset="2"/>
              <a:buChar char="§"/>
            </a:pPr>
            <a:r>
              <a:rPr lang="en-US" sz="2400" i="1">
                <a:cs typeface="Times New Roman" pitchFamily="18" charset="0"/>
              </a:rPr>
              <a:t>Given in plain language.</a:t>
            </a:r>
          </a:p>
          <a:p>
            <a:pPr eaLnBrk="1" hangingPunct="1">
              <a:buFont typeface="Wingdings" pitchFamily="2" charset="2"/>
              <a:buChar char="§"/>
            </a:pPr>
            <a:r>
              <a:rPr lang="en-US" sz="2400" i="1">
                <a:cs typeface="Times New Roman" pitchFamily="18" charset="0"/>
              </a:rPr>
              <a:t>Can be derived from 911 calls, video surveillance, etc.</a:t>
            </a:r>
          </a:p>
          <a:p>
            <a:pPr eaLnBrk="1" hangingPunct="1">
              <a:buFont typeface="Wingdings" pitchFamily="2" charset="2"/>
              <a:buChar char="§"/>
            </a:pPr>
            <a:r>
              <a:rPr lang="en-US" sz="2400" i="1">
                <a:cs typeface="Times New Roman" pitchFamily="18" charset="0"/>
              </a:rPr>
              <a:t>Who, what, where, when and how information</a:t>
            </a:r>
          </a:p>
          <a:p>
            <a:pPr eaLnBrk="1" hangingPunct="1">
              <a:buFont typeface="Wingdings" pitchFamily="2" charset="2"/>
              <a:buChar char="§"/>
            </a:pPr>
            <a:r>
              <a:rPr lang="en-US" sz="2400" i="1">
                <a:cs typeface="Times New Roman" pitchFamily="18" charset="0"/>
              </a:rPr>
              <a:t>Can be used by people in the area or who may come into it to make common sense decisions</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1366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13668" name="Text Box 4"/>
          <p:cNvSpPr txBox="1">
            <a:spLocks noChangeArrowheads="1"/>
          </p:cNvSpPr>
          <p:nvPr/>
        </p:nvSpPr>
        <p:spPr bwMode="auto">
          <a:xfrm>
            <a:off x="457200" y="228600"/>
            <a:ext cx="84582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I</a:t>
            </a:r>
            <a:r>
              <a:rPr lang="en-US" sz="3600" b="1" i="1">
                <a:cs typeface="Times New Roman" pitchFamily="18" charset="0"/>
              </a:rPr>
              <a:t>nform-</a:t>
            </a:r>
            <a:r>
              <a:rPr lang="en-US" sz="2400" b="1" i="1">
                <a:cs typeface="Times New Roman" pitchFamily="18" charset="0"/>
              </a:rPr>
              <a:t> Using any means necessary to pass on real time information.</a:t>
            </a:r>
          </a:p>
          <a:p>
            <a:pPr eaLnBrk="1" hangingPunct="1">
              <a:buFont typeface="Wingdings" pitchFamily="2" charset="2"/>
              <a:buChar char="§"/>
            </a:pPr>
            <a:r>
              <a:rPr lang="en-US" sz="2400" i="1">
                <a:cs typeface="Times New Roman" pitchFamily="18" charset="0"/>
              </a:rPr>
              <a:t>Given in plain language.</a:t>
            </a:r>
          </a:p>
          <a:p>
            <a:pPr eaLnBrk="1" hangingPunct="1">
              <a:buFont typeface="Wingdings" pitchFamily="2" charset="2"/>
              <a:buChar char="§"/>
            </a:pPr>
            <a:r>
              <a:rPr lang="en-US" sz="2400" i="1">
                <a:cs typeface="Times New Roman" pitchFamily="18" charset="0"/>
              </a:rPr>
              <a:t>Can be derived from 911 calls, video surveillance, etc.</a:t>
            </a:r>
          </a:p>
          <a:p>
            <a:pPr eaLnBrk="1" hangingPunct="1">
              <a:buFont typeface="Wingdings" pitchFamily="2" charset="2"/>
              <a:buChar char="§"/>
            </a:pPr>
            <a:r>
              <a:rPr lang="en-US" sz="2400" i="1">
                <a:cs typeface="Times New Roman" pitchFamily="18" charset="0"/>
              </a:rPr>
              <a:t>Who, what, where, when and how information</a:t>
            </a:r>
          </a:p>
          <a:p>
            <a:pPr eaLnBrk="1" hangingPunct="1">
              <a:buFont typeface="Wingdings" pitchFamily="2" charset="2"/>
              <a:buChar char="§"/>
            </a:pPr>
            <a:r>
              <a:rPr lang="en-US" sz="2400" i="1">
                <a:cs typeface="Times New Roman" pitchFamily="18" charset="0"/>
              </a:rPr>
              <a:t>Can be used by people in the area or who may come into it to make common sense decisions</a:t>
            </a:r>
          </a:p>
          <a:p>
            <a:pPr eaLnBrk="1" hangingPunct="1">
              <a:buFont typeface="Wingdings" pitchFamily="2" charset="2"/>
              <a:buChar char="§"/>
            </a:pPr>
            <a:r>
              <a:rPr lang="en-US" sz="2400" i="1">
                <a:cs typeface="Times New Roman" pitchFamily="18" charset="0"/>
              </a:rPr>
              <a:t>Can be given by “Flash Alerts”, PA Announcements or Police Radio speakers</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1469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14692" name="Text Box 4"/>
          <p:cNvSpPr txBox="1">
            <a:spLocks noChangeArrowheads="1"/>
          </p:cNvSpPr>
          <p:nvPr/>
        </p:nvSpPr>
        <p:spPr bwMode="auto">
          <a:xfrm>
            <a:off x="457200" y="228600"/>
            <a:ext cx="8458200" cy="392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I</a:t>
            </a:r>
            <a:r>
              <a:rPr lang="en-US" sz="3600" b="1" i="1">
                <a:cs typeface="Times New Roman" pitchFamily="18" charset="0"/>
              </a:rPr>
              <a:t>nform-</a:t>
            </a:r>
            <a:r>
              <a:rPr lang="en-US" sz="2400" b="1" i="1">
                <a:cs typeface="Times New Roman" pitchFamily="18" charset="0"/>
              </a:rPr>
              <a:t> Using any means necessary to pass on real time information.</a:t>
            </a:r>
          </a:p>
          <a:p>
            <a:pPr eaLnBrk="1" hangingPunct="1">
              <a:buFont typeface="Wingdings" pitchFamily="2" charset="2"/>
              <a:buChar char="§"/>
            </a:pPr>
            <a:r>
              <a:rPr lang="en-US" sz="2400" i="1">
                <a:cs typeface="Times New Roman" pitchFamily="18" charset="0"/>
              </a:rPr>
              <a:t>Given in plain language.</a:t>
            </a:r>
          </a:p>
          <a:p>
            <a:pPr eaLnBrk="1" hangingPunct="1">
              <a:buFont typeface="Wingdings" pitchFamily="2" charset="2"/>
              <a:buChar char="§"/>
            </a:pPr>
            <a:r>
              <a:rPr lang="en-US" sz="2400" i="1">
                <a:cs typeface="Times New Roman" pitchFamily="18" charset="0"/>
              </a:rPr>
              <a:t>Can be derived from 911 calls, video surveillance, etc.</a:t>
            </a:r>
          </a:p>
          <a:p>
            <a:pPr eaLnBrk="1" hangingPunct="1">
              <a:buFont typeface="Wingdings" pitchFamily="2" charset="2"/>
              <a:buChar char="§"/>
            </a:pPr>
            <a:r>
              <a:rPr lang="en-US" sz="2400" i="1">
                <a:cs typeface="Times New Roman" pitchFamily="18" charset="0"/>
              </a:rPr>
              <a:t>Who, what, where, when and how information</a:t>
            </a:r>
          </a:p>
          <a:p>
            <a:pPr eaLnBrk="1" hangingPunct="1">
              <a:buFont typeface="Wingdings" pitchFamily="2" charset="2"/>
              <a:buChar char="§"/>
            </a:pPr>
            <a:r>
              <a:rPr lang="en-US" sz="2400" i="1">
                <a:cs typeface="Times New Roman" pitchFamily="18" charset="0"/>
              </a:rPr>
              <a:t>Can be used by people in the area or who may come into it to make common sense decisions</a:t>
            </a:r>
          </a:p>
          <a:p>
            <a:pPr eaLnBrk="1" hangingPunct="1">
              <a:buFont typeface="Wingdings" pitchFamily="2" charset="2"/>
              <a:buChar char="§"/>
            </a:pPr>
            <a:r>
              <a:rPr lang="en-US" sz="2400" i="1">
                <a:cs typeface="Times New Roman" pitchFamily="18" charset="0"/>
              </a:rPr>
              <a:t>Can be given by “Flash Alerts”, PA Announcements or Police Radio speakers</a:t>
            </a:r>
          </a:p>
          <a:p>
            <a:pPr eaLnBrk="1" hangingPunct="1">
              <a:buFont typeface="Wingdings" pitchFamily="2" charset="2"/>
              <a:buChar char="§"/>
            </a:pPr>
            <a:r>
              <a:rPr lang="en-US" sz="2400" i="1">
                <a:cs typeface="Times New Roman" pitchFamily="18" charset="0"/>
              </a:rPr>
              <a:t>Confuse/Frustrate Attacker</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1571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15716" name="Text Box 4"/>
          <p:cNvSpPr txBox="1">
            <a:spLocks noChangeArrowheads="1"/>
          </p:cNvSpPr>
          <p:nvPr/>
        </p:nvSpPr>
        <p:spPr bwMode="auto">
          <a:xfrm>
            <a:off x="457200" y="228600"/>
            <a:ext cx="8458200"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C</a:t>
            </a:r>
            <a:r>
              <a:rPr lang="en-US" sz="3600" b="1" i="1">
                <a:cs typeface="Times New Roman" pitchFamily="18" charset="0"/>
              </a:rPr>
              <a:t>ounter-</a:t>
            </a:r>
            <a:r>
              <a:rPr lang="en-US" sz="2400" i="1">
                <a:cs typeface="Times New Roman" pitchFamily="18" charset="0"/>
              </a:rPr>
              <a:t> </a:t>
            </a:r>
            <a:r>
              <a:rPr lang="en-US" sz="2400" b="1" i="1">
                <a:cs typeface="Times New Roman" pitchFamily="18" charset="0"/>
              </a:rPr>
              <a:t>This is the use of simple, proactive techniques should you be confronted by the Active Shooter.</a:t>
            </a:r>
          </a:p>
          <a:p>
            <a:pPr eaLnBrk="1" hangingPunct="1"/>
            <a:endParaRPr lang="en-US" sz="2400" b="1" i="1">
              <a:cs typeface="Times New Roman" pitchFamily="18" charset="0"/>
            </a:endParaRPr>
          </a:p>
          <a:p>
            <a:pPr algn="ctr" eaLnBrk="1" hangingPunct="1"/>
            <a:r>
              <a:rPr lang="en-US" sz="4000" b="1" i="1">
                <a:cs typeface="Times New Roman" pitchFamily="18" charset="0"/>
              </a:rPr>
              <a:t>DISTRACT ATTACKER</a:t>
            </a:r>
            <a:endParaRPr lang="en-US" sz="4000" i="1">
              <a:cs typeface="Times New Roman" pitchFamily="18" charset="0"/>
            </a:endParaRPr>
          </a:p>
        </p:txBody>
      </p:sp>
      <p:pic>
        <p:nvPicPr>
          <p:cNvPr id="115717" name="Picture 6" descr="d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40013"/>
            <a:ext cx="4876800"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1673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16740" name="Text Box 4"/>
          <p:cNvSpPr txBox="1">
            <a:spLocks noChangeArrowheads="1"/>
          </p:cNvSpPr>
          <p:nvPr/>
        </p:nvSpPr>
        <p:spPr bwMode="auto">
          <a:xfrm>
            <a:off x="457200" y="3048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cs typeface="Times New Roman" pitchFamily="18" charset="0"/>
              </a:rPr>
              <a:t>Why Distract? </a:t>
            </a:r>
            <a:r>
              <a:rPr lang="en-US" sz="2000" i="1">
                <a:cs typeface="Times New Roman" pitchFamily="18" charset="0"/>
              </a:rPr>
              <a:t>In order to shoot accurately, a person must be able to complete a physical process:</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1776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17764" name="Text Box 4"/>
          <p:cNvSpPr txBox="1">
            <a:spLocks noChangeArrowheads="1"/>
          </p:cNvSpPr>
          <p:nvPr/>
        </p:nvSpPr>
        <p:spPr bwMode="auto">
          <a:xfrm>
            <a:off x="457200" y="304800"/>
            <a:ext cx="83820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cs typeface="Times New Roman" pitchFamily="18" charset="0"/>
              </a:rPr>
              <a:t>Why Distract? </a:t>
            </a:r>
            <a:r>
              <a:rPr lang="en-US" sz="2000" i="1">
                <a:cs typeface="Times New Roman" pitchFamily="18" charset="0"/>
              </a:rPr>
              <a:t>In order to shoot accurately, a person must be able to complete a physical process:</a:t>
            </a:r>
          </a:p>
          <a:p>
            <a:pPr eaLnBrk="1" hangingPunct="1">
              <a:buFont typeface="Wingdings" pitchFamily="2" charset="2"/>
              <a:buNone/>
            </a:pPr>
            <a:endParaRPr lang="en-US" sz="2000" i="1">
              <a:cs typeface="Times New Roman" pitchFamily="18" charset="0"/>
            </a:endParaRPr>
          </a:p>
          <a:p>
            <a:pPr eaLnBrk="1" hangingPunct="1">
              <a:buFont typeface="Wingdings" pitchFamily="2" charset="2"/>
              <a:buNone/>
            </a:pPr>
            <a:r>
              <a:rPr lang="en-US" sz="2400" i="1">
                <a:cs typeface="Times New Roman" pitchFamily="18" charset="0"/>
              </a:rPr>
              <a:t>1.	Find the target: </a:t>
            </a:r>
            <a:r>
              <a:rPr lang="en-US" sz="2400" b="1" i="1">
                <a:cs typeface="Times New Roman" pitchFamily="18" charset="0"/>
              </a:rPr>
              <a:t>Distance between shooter and target requires greater skill to hurt you.</a:t>
            </a:r>
            <a:r>
              <a:rPr lang="en-US" sz="2400" i="1">
                <a:cs typeface="Times New Roman" pitchFamily="18" charset="0"/>
              </a:rPr>
              <a:t> </a:t>
            </a:r>
            <a:endParaRPr lang="en-US" sz="2400" b="1" i="1">
              <a:cs typeface="Times New Roman" pitchFamily="18" charset="0"/>
            </a:endParaRPr>
          </a:p>
        </p:txBody>
      </p:sp>
      <p:pic>
        <p:nvPicPr>
          <p:cNvPr id="117765" name="Picture 5" descr="ku_ncaa_practice_finalfour_nk12_t4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09800"/>
            <a:ext cx="7219950"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48640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486404" name="Text Box 4"/>
          <p:cNvSpPr txBox="1">
            <a:spLocks noChangeArrowheads="1"/>
          </p:cNvSpPr>
          <p:nvPr/>
        </p:nvSpPr>
        <p:spPr bwMode="auto">
          <a:xfrm>
            <a:off x="5562600" y="228600"/>
            <a:ext cx="34290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err="1"/>
              <a:t>Jaylen</a:t>
            </a:r>
            <a:r>
              <a:rPr lang="en-US" dirty="0"/>
              <a:t> </a:t>
            </a:r>
            <a:r>
              <a:rPr lang="en-US" dirty="0" err="1" smtClean="0"/>
              <a:t>Fryberg</a:t>
            </a:r>
            <a:r>
              <a:rPr lang="en-US" dirty="0" smtClean="0"/>
              <a:t>, freshman, </a:t>
            </a:r>
            <a:r>
              <a:rPr lang="en-US" dirty="0"/>
              <a:t>was well liked and athletic, a football player named to his high school's homecoming court just one week ago</a:t>
            </a:r>
            <a:r>
              <a:rPr lang="en-US" dirty="0" smtClean="0"/>
              <a:t>.</a:t>
            </a:r>
          </a:p>
          <a:p>
            <a:endParaRPr lang="en-US" dirty="0"/>
          </a:p>
          <a:p>
            <a:r>
              <a:rPr lang="en-US" dirty="0"/>
              <a:t>He was also facing problems, writing of some unspecified troubles on his Twitter feed: </a:t>
            </a:r>
            <a:r>
              <a:rPr lang="en-US" dirty="0" smtClean="0"/>
              <a:t>“It </a:t>
            </a:r>
            <a:r>
              <a:rPr lang="en-US" dirty="0"/>
              <a:t>breaks me... It actually does</a:t>
            </a:r>
            <a:r>
              <a:rPr lang="en-US" dirty="0" smtClean="0"/>
              <a:t>....”</a:t>
            </a:r>
          </a:p>
          <a:p>
            <a:endParaRPr lang="en-US" dirty="0"/>
          </a:p>
          <a:p>
            <a:r>
              <a:rPr lang="en-US" dirty="0"/>
              <a:t>Students said the gunman stared at his victims as he fired. The shootings set off a chaotic scene as students ran from the cafeteria and building in a frantic dash to safety, while others huddled inside classrooms at the </a:t>
            </a:r>
            <a:r>
              <a:rPr lang="en-US" dirty="0" smtClean="0"/>
              <a:t>school.</a:t>
            </a:r>
            <a:endParaRPr lang="en-US" dirty="0"/>
          </a:p>
        </p:txBody>
      </p:sp>
      <p:sp>
        <p:nvSpPr>
          <p:cNvPr id="486405" name="Text Box 5"/>
          <p:cNvSpPr txBox="1">
            <a:spLocks noChangeArrowheads="1"/>
          </p:cNvSpPr>
          <p:nvPr/>
        </p:nvSpPr>
        <p:spPr bwMode="auto">
          <a:xfrm>
            <a:off x="381000" y="228600"/>
            <a:ext cx="518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i="1" dirty="0" smtClean="0"/>
              <a:t>Oct 25, 2014</a:t>
            </a:r>
            <a:endParaRPr lang="en-US" sz="2000" b="1" i="1" dirty="0"/>
          </a:p>
          <a:p>
            <a:pPr algn="ctr"/>
            <a:endParaRPr lang="en-US" sz="2000" b="1" i="1" dirty="0"/>
          </a:p>
          <a:p>
            <a:pPr algn="ctr"/>
            <a:r>
              <a:rPr lang="en-US" b="1" i="1" dirty="0"/>
              <a:t>Marysville-</a:t>
            </a:r>
            <a:r>
              <a:rPr lang="en-US" b="1" i="1" dirty="0" err="1"/>
              <a:t>Pilchuck</a:t>
            </a:r>
            <a:r>
              <a:rPr lang="en-US" b="1" i="1" dirty="0"/>
              <a:t> High School</a:t>
            </a:r>
            <a:r>
              <a:rPr lang="en-US" sz="2000" b="1" i="1" dirty="0" smtClean="0"/>
              <a:t>,</a:t>
            </a:r>
            <a:endParaRPr lang="en-US" sz="2000" b="1" i="1" dirty="0"/>
          </a:p>
          <a:p>
            <a:pPr algn="ctr"/>
            <a:r>
              <a:rPr lang="en-US" sz="2000" b="1" i="1" dirty="0" smtClean="0"/>
              <a:t>Marysville (near Seattle), WA</a:t>
            </a:r>
            <a:endParaRPr lang="en-US" sz="2000" b="1" i="1" dirty="0"/>
          </a:p>
        </p:txBody>
      </p:sp>
      <p:sp>
        <p:nvSpPr>
          <p:cNvPr id="486406" name="Text Box 6"/>
          <p:cNvSpPr txBox="1">
            <a:spLocks noChangeArrowheads="1"/>
          </p:cNvSpPr>
          <p:nvPr/>
        </p:nvSpPr>
        <p:spPr bwMode="auto">
          <a:xfrm>
            <a:off x="228600" y="6223000"/>
            <a:ext cx="82028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IN" sz="1200" i="1" dirty="0"/>
              <a:t>http://www.policeone.com/school-violence/articles/7733124-Wash-school-gunman-was-well-liked-homecoming-prince/</a:t>
            </a:r>
            <a:endParaRPr lang="en-IN" sz="1200" i="1" dirty="0"/>
          </a:p>
        </p:txBody>
      </p:sp>
    </p:spTree>
    <p:extLst>
      <p:ext uri="{BB962C8B-B14F-4D97-AF65-F5344CB8AC3E}">
        <p14:creationId xmlns:p14="http://schemas.microsoft.com/office/powerpoint/2010/main" val="838827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1878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18788" name="Text Box 4"/>
          <p:cNvSpPr txBox="1">
            <a:spLocks noChangeArrowheads="1"/>
          </p:cNvSpPr>
          <p:nvPr/>
        </p:nvSpPr>
        <p:spPr bwMode="auto">
          <a:xfrm>
            <a:off x="457200" y="304800"/>
            <a:ext cx="83820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cs typeface="Times New Roman" pitchFamily="18" charset="0"/>
              </a:rPr>
              <a:t>Why Distract? </a:t>
            </a:r>
            <a:r>
              <a:rPr lang="en-US" sz="2000" i="1">
                <a:cs typeface="Times New Roman" pitchFamily="18" charset="0"/>
              </a:rPr>
              <a:t>In order to shoot accurately, a person must be able to complete a physical process:</a:t>
            </a:r>
          </a:p>
          <a:p>
            <a:pPr eaLnBrk="1" hangingPunct="1">
              <a:buFont typeface="Wingdings" pitchFamily="2" charset="2"/>
              <a:buNone/>
            </a:pPr>
            <a:endParaRPr lang="en-US" sz="2000" i="1">
              <a:cs typeface="Times New Roman" pitchFamily="18" charset="0"/>
            </a:endParaRPr>
          </a:p>
          <a:p>
            <a:pPr eaLnBrk="1" hangingPunct="1">
              <a:buFont typeface="Wingdings" pitchFamily="2" charset="2"/>
              <a:buNone/>
            </a:pPr>
            <a:r>
              <a:rPr lang="en-US" sz="2400" i="1">
                <a:cs typeface="Times New Roman" pitchFamily="18" charset="0"/>
              </a:rPr>
              <a:t>2.	Put the front sight on target: </a:t>
            </a:r>
            <a:r>
              <a:rPr lang="en-US" sz="2400" b="1" i="1">
                <a:cs typeface="Times New Roman" pitchFamily="18" charset="0"/>
              </a:rPr>
              <a:t>The skill needed to hit a moving target versus a stationary target is much greater.</a:t>
            </a:r>
          </a:p>
        </p:txBody>
      </p:sp>
      <p:pic>
        <p:nvPicPr>
          <p:cNvPr id="118789" name="Picture 5" descr="far-side-la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312988"/>
            <a:ext cx="5257800"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1981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19812" name="Text Box 4"/>
          <p:cNvSpPr txBox="1">
            <a:spLocks noChangeArrowheads="1"/>
          </p:cNvSpPr>
          <p:nvPr/>
        </p:nvSpPr>
        <p:spPr bwMode="auto">
          <a:xfrm>
            <a:off x="457200" y="304800"/>
            <a:ext cx="83820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cs typeface="Times New Roman" pitchFamily="18" charset="0"/>
              </a:rPr>
              <a:t>Why Distract? </a:t>
            </a:r>
            <a:r>
              <a:rPr lang="en-US" sz="2000" i="1">
                <a:cs typeface="Times New Roman" pitchFamily="18" charset="0"/>
              </a:rPr>
              <a:t>In order to shoot accurately, a person must be able to complete a physical process:</a:t>
            </a:r>
          </a:p>
          <a:p>
            <a:pPr eaLnBrk="1" hangingPunct="1">
              <a:buFont typeface="Wingdings" pitchFamily="2" charset="2"/>
              <a:buNone/>
            </a:pPr>
            <a:endParaRPr lang="en-US" sz="2000" i="1">
              <a:cs typeface="Times New Roman" pitchFamily="18" charset="0"/>
            </a:endParaRPr>
          </a:p>
          <a:p>
            <a:pPr eaLnBrk="1" hangingPunct="1">
              <a:buFont typeface="Wingdings" pitchFamily="2" charset="2"/>
              <a:buNone/>
            </a:pPr>
            <a:r>
              <a:rPr lang="en-US" sz="2400" i="1">
                <a:cs typeface="Times New Roman" pitchFamily="18" charset="0"/>
              </a:rPr>
              <a:t>3.	Focus on front sight: </a:t>
            </a:r>
            <a:r>
              <a:rPr lang="en-US" sz="2400" b="1" i="1">
                <a:cs typeface="Times New Roman" pitchFamily="18" charset="0"/>
              </a:rPr>
              <a:t>You should throw anything you can get your hands on at his head. </a:t>
            </a:r>
          </a:p>
        </p:txBody>
      </p:sp>
      <p:pic>
        <p:nvPicPr>
          <p:cNvPr id="119813" name="Picture 6" descr="sigh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90800"/>
            <a:ext cx="64008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5" descr="sigh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620963"/>
            <a:ext cx="4267200"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2083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20836" name="Text Box 4"/>
          <p:cNvSpPr txBox="1">
            <a:spLocks noChangeArrowheads="1"/>
          </p:cNvSpPr>
          <p:nvPr/>
        </p:nvSpPr>
        <p:spPr bwMode="auto">
          <a:xfrm>
            <a:off x="457200" y="304800"/>
            <a:ext cx="83820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cs typeface="Times New Roman" pitchFamily="18" charset="0"/>
              </a:rPr>
              <a:t>Why Distract? </a:t>
            </a:r>
            <a:r>
              <a:rPr lang="en-US" sz="2000" i="1">
                <a:cs typeface="Times New Roman" pitchFamily="18" charset="0"/>
              </a:rPr>
              <a:t>In order to shoot accurately, a person must be able to complete a physical process:</a:t>
            </a:r>
          </a:p>
          <a:p>
            <a:pPr eaLnBrk="1" hangingPunct="1">
              <a:buFont typeface="Wingdings" pitchFamily="2" charset="2"/>
              <a:buNone/>
            </a:pPr>
            <a:endParaRPr lang="en-US" sz="2000" i="1">
              <a:cs typeface="Times New Roman" pitchFamily="18" charset="0"/>
            </a:endParaRPr>
          </a:p>
          <a:p>
            <a:pPr eaLnBrk="1" hangingPunct="1">
              <a:buFont typeface="Wingdings" pitchFamily="2" charset="2"/>
              <a:buNone/>
            </a:pPr>
            <a:r>
              <a:rPr lang="en-US" sz="2400" i="1">
                <a:cs typeface="Times New Roman" pitchFamily="18" charset="0"/>
              </a:rPr>
              <a:t>4.	Remain steady: </a:t>
            </a:r>
            <a:r>
              <a:rPr lang="en-US" sz="2400" b="1" i="1">
                <a:cs typeface="Times New Roman" pitchFamily="18" charset="0"/>
              </a:rPr>
              <a:t>Throwing items at the shooter will also limit his ability to be steady. </a:t>
            </a:r>
          </a:p>
        </p:txBody>
      </p:sp>
      <p:pic>
        <p:nvPicPr>
          <p:cNvPr id="120837" name="Picture 5" descr="t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09800"/>
            <a:ext cx="56388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2185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21860" name="Text Box 4"/>
          <p:cNvSpPr txBox="1">
            <a:spLocks noChangeArrowheads="1"/>
          </p:cNvSpPr>
          <p:nvPr/>
        </p:nvSpPr>
        <p:spPr bwMode="auto">
          <a:xfrm>
            <a:off x="457200" y="304800"/>
            <a:ext cx="83820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cs typeface="Times New Roman" pitchFamily="18" charset="0"/>
              </a:rPr>
              <a:t>Why Distract? </a:t>
            </a:r>
            <a:r>
              <a:rPr lang="en-US" sz="2000" i="1">
                <a:cs typeface="Times New Roman" pitchFamily="18" charset="0"/>
              </a:rPr>
              <a:t>In order to shoot accurately, a person must be able to complete a physical process:</a:t>
            </a:r>
          </a:p>
          <a:p>
            <a:pPr eaLnBrk="1" hangingPunct="1">
              <a:buFont typeface="Wingdings" pitchFamily="2" charset="2"/>
              <a:buNone/>
            </a:pPr>
            <a:endParaRPr lang="en-US" sz="2000" i="1">
              <a:cs typeface="Times New Roman" pitchFamily="18" charset="0"/>
            </a:endParaRPr>
          </a:p>
          <a:p>
            <a:pPr eaLnBrk="1" hangingPunct="1">
              <a:buFont typeface="Wingdings" pitchFamily="2" charset="2"/>
              <a:buNone/>
            </a:pPr>
            <a:r>
              <a:rPr lang="en-US" sz="2400" i="1">
                <a:cs typeface="Times New Roman" pitchFamily="18" charset="0"/>
              </a:rPr>
              <a:t>5.	Squeeze trigger: </a:t>
            </a:r>
            <a:r>
              <a:rPr lang="en-US" sz="2400" b="1" i="1">
                <a:cs typeface="Times New Roman" pitchFamily="18" charset="0"/>
              </a:rPr>
              <a:t>shooter’s ability to be smooth on the trigger. </a:t>
            </a:r>
          </a:p>
        </p:txBody>
      </p:sp>
      <p:pic>
        <p:nvPicPr>
          <p:cNvPr id="121861" name="Picture 5" descr="M-Blog-TriggerP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800"/>
            <a:ext cx="64008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2288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22884" name="Text Box 4"/>
          <p:cNvSpPr txBox="1">
            <a:spLocks noChangeArrowheads="1"/>
          </p:cNvSpPr>
          <p:nvPr/>
        </p:nvSpPr>
        <p:spPr bwMode="auto">
          <a:xfrm>
            <a:off x="457200" y="304800"/>
            <a:ext cx="8382000" cy="65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cs typeface="Times New Roman" pitchFamily="18" charset="0"/>
              </a:rPr>
              <a:t>Why Distract? </a:t>
            </a:r>
            <a:r>
              <a:rPr lang="en-US" sz="2000" i="1">
                <a:cs typeface="Times New Roman" pitchFamily="18" charset="0"/>
              </a:rPr>
              <a:t>In order to shoot accurately, a person must be able to complete a physical process:</a:t>
            </a:r>
          </a:p>
          <a:p>
            <a:pPr eaLnBrk="1" hangingPunct="1">
              <a:buFont typeface="Wingdings" pitchFamily="2" charset="2"/>
              <a:buNone/>
            </a:pPr>
            <a:endParaRPr lang="en-US" sz="2000" i="1">
              <a:cs typeface="Times New Roman" pitchFamily="18" charset="0"/>
            </a:endParaRPr>
          </a:p>
          <a:p>
            <a:pPr eaLnBrk="1" hangingPunct="1">
              <a:buFont typeface="Wingdings" pitchFamily="2" charset="2"/>
              <a:buNone/>
            </a:pPr>
            <a:r>
              <a:rPr lang="en-US" sz="2400" i="1">
                <a:cs typeface="Times New Roman" pitchFamily="18" charset="0"/>
              </a:rPr>
              <a:t>1.	Find the target: </a:t>
            </a:r>
            <a:r>
              <a:rPr lang="en-US" sz="2400" b="1" i="1">
                <a:cs typeface="Times New Roman" pitchFamily="18" charset="0"/>
              </a:rPr>
              <a:t>Distance between shooter and target requires greater skill to hurt you.</a:t>
            </a:r>
            <a:r>
              <a:rPr lang="en-US" sz="2400" i="1">
                <a:cs typeface="Times New Roman" pitchFamily="18" charset="0"/>
              </a:rPr>
              <a:t> </a:t>
            </a:r>
          </a:p>
          <a:p>
            <a:pPr eaLnBrk="1" hangingPunct="1">
              <a:buFont typeface="Wingdings" pitchFamily="2" charset="2"/>
              <a:buNone/>
            </a:pPr>
            <a:endParaRPr lang="en-US" sz="2400" i="1">
              <a:cs typeface="Times New Roman" pitchFamily="18" charset="0"/>
            </a:endParaRPr>
          </a:p>
          <a:p>
            <a:pPr eaLnBrk="1" hangingPunct="1">
              <a:buFont typeface="Wingdings" pitchFamily="2" charset="2"/>
              <a:buNone/>
            </a:pPr>
            <a:r>
              <a:rPr lang="en-US" sz="2400" i="1">
                <a:cs typeface="Times New Roman" pitchFamily="18" charset="0"/>
              </a:rPr>
              <a:t>2.	Put the front sight on target: </a:t>
            </a:r>
            <a:r>
              <a:rPr lang="en-US" sz="2400" b="1" i="1">
                <a:cs typeface="Times New Roman" pitchFamily="18" charset="0"/>
              </a:rPr>
              <a:t>The skill needed to hit a moving target versus a stationary target is much greater.</a:t>
            </a:r>
          </a:p>
          <a:p>
            <a:pPr eaLnBrk="1" hangingPunct="1">
              <a:buFont typeface="Wingdings" pitchFamily="2" charset="2"/>
              <a:buNone/>
            </a:pPr>
            <a:endParaRPr lang="en-US" sz="2400" i="1">
              <a:cs typeface="Times New Roman" pitchFamily="18" charset="0"/>
            </a:endParaRPr>
          </a:p>
          <a:p>
            <a:pPr eaLnBrk="1" hangingPunct="1">
              <a:buFont typeface="Wingdings" pitchFamily="2" charset="2"/>
              <a:buNone/>
            </a:pPr>
            <a:r>
              <a:rPr lang="en-US" sz="2400" i="1">
                <a:cs typeface="Times New Roman" pitchFamily="18" charset="0"/>
              </a:rPr>
              <a:t>3.	Focus on front sight: </a:t>
            </a:r>
            <a:r>
              <a:rPr lang="en-US" sz="2400" b="1" i="1">
                <a:cs typeface="Times New Roman" pitchFamily="18" charset="0"/>
              </a:rPr>
              <a:t>You should throw anything you can get your hands on at his head. </a:t>
            </a:r>
          </a:p>
          <a:p>
            <a:pPr eaLnBrk="1" hangingPunct="1">
              <a:buFont typeface="Wingdings" pitchFamily="2" charset="2"/>
              <a:buNone/>
            </a:pPr>
            <a:endParaRPr lang="en-US" sz="2400" b="1" i="1">
              <a:cs typeface="Times New Roman" pitchFamily="18" charset="0"/>
            </a:endParaRPr>
          </a:p>
          <a:p>
            <a:pPr eaLnBrk="1" hangingPunct="1">
              <a:buFont typeface="Wingdings" pitchFamily="2" charset="2"/>
              <a:buNone/>
            </a:pPr>
            <a:r>
              <a:rPr lang="en-US" sz="2400" i="1">
                <a:cs typeface="Times New Roman" pitchFamily="18" charset="0"/>
              </a:rPr>
              <a:t>4.	Remain steady: </a:t>
            </a:r>
            <a:r>
              <a:rPr lang="en-US" sz="2400" b="1" i="1">
                <a:cs typeface="Times New Roman" pitchFamily="18" charset="0"/>
              </a:rPr>
              <a:t>Throwing items at the shooter will also limit his ability to be steady. </a:t>
            </a:r>
          </a:p>
          <a:p>
            <a:pPr eaLnBrk="1" hangingPunct="1">
              <a:buFont typeface="Wingdings" pitchFamily="2" charset="2"/>
              <a:buNone/>
            </a:pPr>
            <a:endParaRPr lang="en-US" sz="2400" b="1" i="1">
              <a:cs typeface="Times New Roman" pitchFamily="18" charset="0"/>
            </a:endParaRPr>
          </a:p>
          <a:p>
            <a:pPr eaLnBrk="1" hangingPunct="1">
              <a:buFont typeface="Wingdings" pitchFamily="2" charset="2"/>
              <a:buNone/>
            </a:pPr>
            <a:r>
              <a:rPr lang="en-US" sz="2400" i="1">
                <a:cs typeface="Times New Roman" pitchFamily="18" charset="0"/>
              </a:rPr>
              <a:t>5.	Squeeze trigger: </a:t>
            </a:r>
            <a:r>
              <a:rPr lang="en-US" sz="2400" b="1" i="1">
                <a:cs typeface="Times New Roman" pitchFamily="18" charset="0"/>
              </a:rPr>
              <a:t>shooter’s ability to be smooth on the trigger. </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2390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pic>
        <p:nvPicPr>
          <p:cNvPr id="123908" name="Picture 8" descr="Flash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42975"/>
            <a:ext cx="73152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2493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24932" name="Text Box 4"/>
          <p:cNvSpPr txBox="1">
            <a:spLocks noChangeArrowheads="1"/>
          </p:cNvSpPr>
          <p:nvPr/>
        </p:nvSpPr>
        <p:spPr bwMode="auto">
          <a:xfrm>
            <a:off x="457200" y="228600"/>
            <a:ext cx="8458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C</a:t>
            </a:r>
            <a:r>
              <a:rPr lang="en-US" sz="3600" b="1" i="1">
                <a:cs typeface="Times New Roman" pitchFamily="18" charset="0"/>
              </a:rPr>
              <a:t>ounter-</a:t>
            </a:r>
            <a:r>
              <a:rPr lang="en-US" sz="2400" i="1">
                <a:cs typeface="Times New Roman" pitchFamily="18" charset="0"/>
              </a:rPr>
              <a:t> </a:t>
            </a:r>
            <a:r>
              <a:rPr lang="en-US" sz="2400" b="1" i="1">
                <a:cs typeface="Times New Roman" pitchFamily="18" charset="0"/>
              </a:rPr>
              <a:t>This is the use of simple, proactive techniques should you be confronted by the Active Shooter.</a:t>
            </a:r>
            <a:endParaRPr lang="en-US" sz="2400" i="1">
              <a:cs typeface="Times New Roman" pitchFamily="18" charset="0"/>
            </a:endParaRPr>
          </a:p>
        </p:txBody>
      </p:sp>
      <p:pic>
        <p:nvPicPr>
          <p:cNvPr id="124933" name="Picture 5" descr="stapler-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2133600"/>
            <a:ext cx="5605462"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2595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25956" name="Text Box 4"/>
          <p:cNvSpPr txBox="1">
            <a:spLocks noChangeArrowheads="1"/>
          </p:cNvSpPr>
          <p:nvPr/>
        </p:nvSpPr>
        <p:spPr bwMode="auto">
          <a:xfrm>
            <a:off x="457200" y="228600"/>
            <a:ext cx="84582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C</a:t>
            </a:r>
            <a:r>
              <a:rPr lang="en-US" sz="3600" b="1" i="1">
                <a:cs typeface="Times New Roman" pitchFamily="18" charset="0"/>
              </a:rPr>
              <a:t>ounter-</a:t>
            </a:r>
            <a:r>
              <a:rPr lang="en-US" sz="2400" i="1">
                <a:cs typeface="Times New Roman" pitchFamily="18" charset="0"/>
              </a:rPr>
              <a:t> </a:t>
            </a:r>
            <a:r>
              <a:rPr lang="en-US" sz="2400" b="1" i="1">
                <a:cs typeface="Times New Roman" pitchFamily="18" charset="0"/>
              </a:rPr>
              <a:t>This is the use of simple, proactive techniques should you be confronted by the Active Shooter.</a:t>
            </a:r>
          </a:p>
          <a:p>
            <a:pPr algn="just" eaLnBrk="1" hangingPunct="1">
              <a:buFont typeface="Wingdings" pitchFamily="2" charset="2"/>
              <a:buChar char="§"/>
            </a:pPr>
            <a:r>
              <a:rPr lang="en-US" sz="2400" i="1">
                <a:cs typeface="Times New Roman" pitchFamily="18" charset="0"/>
              </a:rPr>
              <a:t>Anything can be a weapon</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2697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26980" name="Text Box 4"/>
          <p:cNvSpPr txBox="1">
            <a:spLocks noChangeArrowheads="1"/>
          </p:cNvSpPr>
          <p:nvPr/>
        </p:nvSpPr>
        <p:spPr bwMode="auto">
          <a:xfrm>
            <a:off x="457200" y="228600"/>
            <a:ext cx="84582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C</a:t>
            </a:r>
            <a:r>
              <a:rPr lang="en-US" sz="3600" b="1" i="1">
                <a:cs typeface="Times New Roman" pitchFamily="18" charset="0"/>
              </a:rPr>
              <a:t>ounter-</a:t>
            </a:r>
            <a:r>
              <a:rPr lang="en-US" sz="2400" i="1">
                <a:cs typeface="Times New Roman" pitchFamily="18" charset="0"/>
              </a:rPr>
              <a:t> </a:t>
            </a:r>
            <a:r>
              <a:rPr lang="en-US" sz="2400" b="1" i="1">
                <a:cs typeface="Times New Roman" pitchFamily="18" charset="0"/>
              </a:rPr>
              <a:t>This is the use of simple, proactive techniques should you be confronted by the Active Shooter.</a:t>
            </a:r>
          </a:p>
          <a:p>
            <a:pPr algn="just" eaLnBrk="1" hangingPunct="1">
              <a:buFont typeface="Wingdings" pitchFamily="2" charset="2"/>
              <a:buChar char="§"/>
            </a:pPr>
            <a:r>
              <a:rPr lang="en-US" sz="2400" i="1">
                <a:cs typeface="Times New Roman" pitchFamily="18" charset="0"/>
              </a:rPr>
              <a:t>Anything can be a weapon</a:t>
            </a:r>
          </a:p>
          <a:p>
            <a:pPr algn="just" eaLnBrk="1" hangingPunct="1">
              <a:buFont typeface="Wingdings" pitchFamily="2" charset="2"/>
              <a:buChar char="§"/>
            </a:pPr>
            <a:r>
              <a:rPr lang="en-US" sz="2400" i="1">
                <a:cs typeface="Times New Roman" pitchFamily="18" charset="0"/>
              </a:rPr>
              <a:t>Throws things at the shooters head to disrupt their aim</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2800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28004" name="Text Box 4"/>
          <p:cNvSpPr txBox="1">
            <a:spLocks noChangeArrowheads="1"/>
          </p:cNvSpPr>
          <p:nvPr/>
        </p:nvSpPr>
        <p:spPr bwMode="auto">
          <a:xfrm>
            <a:off x="457200" y="228600"/>
            <a:ext cx="84582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C</a:t>
            </a:r>
            <a:r>
              <a:rPr lang="en-US" sz="3600" b="1" i="1">
                <a:cs typeface="Times New Roman" pitchFamily="18" charset="0"/>
              </a:rPr>
              <a:t>ounter-</a:t>
            </a:r>
            <a:r>
              <a:rPr lang="en-US" sz="2400" i="1">
                <a:cs typeface="Times New Roman" pitchFamily="18" charset="0"/>
              </a:rPr>
              <a:t> </a:t>
            </a:r>
            <a:r>
              <a:rPr lang="en-US" sz="2400" b="1" i="1">
                <a:cs typeface="Times New Roman" pitchFamily="18" charset="0"/>
              </a:rPr>
              <a:t>This is the use of simple, proactive techniques should you be confronted by the Active Shooter.</a:t>
            </a:r>
          </a:p>
          <a:p>
            <a:pPr algn="just" eaLnBrk="1" hangingPunct="1">
              <a:buFont typeface="Wingdings" pitchFamily="2" charset="2"/>
              <a:buChar char="§"/>
            </a:pPr>
            <a:r>
              <a:rPr lang="en-US" sz="2400" i="1">
                <a:cs typeface="Times New Roman" pitchFamily="18" charset="0"/>
              </a:rPr>
              <a:t>Anything can be a weapon</a:t>
            </a:r>
          </a:p>
          <a:p>
            <a:pPr algn="just" eaLnBrk="1" hangingPunct="1">
              <a:buFont typeface="Wingdings" pitchFamily="2" charset="2"/>
              <a:buChar char="§"/>
            </a:pPr>
            <a:r>
              <a:rPr lang="en-US" sz="2400" i="1">
                <a:cs typeface="Times New Roman" pitchFamily="18" charset="0"/>
              </a:rPr>
              <a:t>Throws things at the shooters head to disrupt their aim</a:t>
            </a:r>
          </a:p>
          <a:p>
            <a:pPr algn="just" eaLnBrk="1" hangingPunct="1">
              <a:buFont typeface="Wingdings" pitchFamily="2" charset="2"/>
              <a:buChar char="§"/>
            </a:pPr>
            <a:r>
              <a:rPr lang="en-US" sz="2400" i="1">
                <a:cs typeface="Times New Roman" pitchFamily="18" charset="0"/>
              </a:rPr>
              <a:t>Create as much noise as possible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48640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486404" name="Text Box 4"/>
          <p:cNvSpPr txBox="1">
            <a:spLocks noChangeArrowheads="1"/>
          </p:cNvSpPr>
          <p:nvPr/>
        </p:nvSpPr>
        <p:spPr bwMode="auto">
          <a:xfrm>
            <a:off x="5562600" y="228600"/>
            <a:ext cx="34290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In the moments after a 16-year-old boy fired two gunshots in a Washington state high school and walked toward a commons area where students were gathering before class — a couple of things went right</a:t>
            </a:r>
            <a:r>
              <a:rPr lang="en-US" dirty="0" smtClean="0"/>
              <a:t>.</a:t>
            </a:r>
          </a:p>
          <a:p>
            <a:endParaRPr lang="en-US" dirty="0"/>
          </a:p>
          <a:p>
            <a:r>
              <a:rPr lang="en-US" dirty="0"/>
              <a:t>A teacher raced toward the boy, grabbing him and taking him to the ground to keep him from firing again. </a:t>
            </a:r>
            <a:endParaRPr lang="en-US" dirty="0" smtClean="0"/>
          </a:p>
          <a:p>
            <a:endParaRPr lang="en-US" dirty="0"/>
          </a:p>
          <a:p>
            <a:r>
              <a:rPr lang="en-US" dirty="0" smtClean="0"/>
              <a:t>Brady </a:t>
            </a:r>
            <a:r>
              <a:rPr lang="en-US" dirty="0"/>
              <a:t>Olson's quick action may also have spared the student's life, since a school police officer says he was just a step away from having a clear shot at the teen.</a:t>
            </a:r>
          </a:p>
        </p:txBody>
      </p:sp>
      <p:sp>
        <p:nvSpPr>
          <p:cNvPr id="486405" name="Text Box 5"/>
          <p:cNvSpPr txBox="1">
            <a:spLocks noChangeArrowheads="1"/>
          </p:cNvSpPr>
          <p:nvPr/>
        </p:nvSpPr>
        <p:spPr bwMode="auto">
          <a:xfrm>
            <a:off x="381000" y="228600"/>
            <a:ext cx="518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i="1" dirty="0" smtClean="0"/>
              <a:t>April 29, 2015</a:t>
            </a:r>
            <a:endParaRPr lang="en-US" sz="2000" b="1" i="1" dirty="0"/>
          </a:p>
          <a:p>
            <a:pPr algn="ctr"/>
            <a:endParaRPr lang="en-US" sz="2000" b="1" i="1" dirty="0"/>
          </a:p>
          <a:p>
            <a:pPr algn="ctr"/>
            <a:r>
              <a:rPr lang="en-US" b="1" i="1" dirty="0" smtClean="0"/>
              <a:t>North Thurston High School</a:t>
            </a:r>
            <a:r>
              <a:rPr lang="en-US" sz="2000" b="1" i="1" dirty="0" smtClean="0"/>
              <a:t>,</a:t>
            </a:r>
            <a:endParaRPr lang="en-US" sz="2000" b="1" i="1" dirty="0"/>
          </a:p>
          <a:p>
            <a:pPr algn="ctr"/>
            <a:r>
              <a:rPr lang="en-US" sz="2000" b="1" i="1" dirty="0" smtClean="0"/>
              <a:t>Lacey (near Seattle), </a:t>
            </a:r>
            <a:r>
              <a:rPr lang="en-US" sz="2000" b="1" i="1" dirty="0"/>
              <a:t>WA</a:t>
            </a:r>
          </a:p>
        </p:txBody>
      </p:sp>
      <p:sp>
        <p:nvSpPr>
          <p:cNvPr id="486406" name="Text Box 6"/>
          <p:cNvSpPr txBox="1">
            <a:spLocks noChangeArrowheads="1"/>
          </p:cNvSpPr>
          <p:nvPr/>
        </p:nvSpPr>
        <p:spPr bwMode="auto">
          <a:xfrm>
            <a:off x="228600" y="6223000"/>
            <a:ext cx="82028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IN" sz="1200" i="1" dirty="0"/>
              <a:t>http://www.policeone.com/school-violence/articles/8536461-Wash-teachers-quick-action-may-have-saved-armed-teen/</a:t>
            </a:r>
            <a:endParaRPr lang="en-IN" sz="1200" i="1" dirty="0"/>
          </a:p>
        </p:txBody>
      </p:sp>
      <p:pic>
        <p:nvPicPr>
          <p:cNvPr id="2050" name="Picture 2" descr="http://police-praetorian.netdna-ssl.com/article-images/wash-teacher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59" y="1828800"/>
            <a:ext cx="4553845" cy="399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487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2902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29028" name="Text Box 4"/>
          <p:cNvSpPr txBox="1">
            <a:spLocks noChangeArrowheads="1"/>
          </p:cNvSpPr>
          <p:nvPr/>
        </p:nvSpPr>
        <p:spPr bwMode="auto">
          <a:xfrm>
            <a:off x="457200" y="228600"/>
            <a:ext cx="84582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C</a:t>
            </a:r>
            <a:r>
              <a:rPr lang="en-US" sz="3600" b="1" i="1">
                <a:cs typeface="Times New Roman" pitchFamily="18" charset="0"/>
              </a:rPr>
              <a:t>ounter-</a:t>
            </a:r>
            <a:r>
              <a:rPr lang="en-US" sz="2400" i="1">
                <a:cs typeface="Times New Roman" pitchFamily="18" charset="0"/>
              </a:rPr>
              <a:t> </a:t>
            </a:r>
            <a:r>
              <a:rPr lang="en-US" sz="2400" b="1" i="1">
                <a:cs typeface="Times New Roman" pitchFamily="18" charset="0"/>
              </a:rPr>
              <a:t>This is the use of simple, proactive techniques should you be confronted by the Active Shooter.</a:t>
            </a:r>
          </a:p>
          <a:p>
            <a:pPr algn="just" eaLnBrk="1" hangingPunct="1">
              <a:buFont typeface="Wingdings" pitchFamily="2" charset="2"/>
              <a:buChar char="§"/>
            </a:pPr>
            <a:r>
              <a:rPr lang="en-US" sz="2400" i="1">
                <a:cs typeface="Times New Roman" pitchFamily="18" charset="0"/>
              </a:rPr>
              <a:t>Anything can be a weapon</a:t>
            </a:r>
          </a:p>
          <a:p>
            <a:pPr algn="just" eaLnBrk="1" hangingPunct="1">
              <a:buFont typeface="Wingdings" pitchFamily="2" charset="2"/>
              <a:buChar char="§"/>
            </a:pPr>
            <a:r>
              <a:rPr lang="en-US" sz="2400" i="1">
                <a:cs typeface="Times New Roman" pitchFamily="18" charset="0"/>
              </a:rPr>
              <a:t>Throws things at the shooters head to disrupt their aim</a:t>
            </a:r>
          </a:p>
          <a:p>
            <a:pPr algn="just" eaLnBrk="1" hangingPunct="1">
              <a:buFont typeface="Wingdings" pitchFamily="2" charset="2"/>
              <a:buChar char="§"/>
            </a:pPr>
            <a:r>
              <a:rPr lang="en-US" sz="2400" i="1">
                <a:cs typeface="Times New Roman" pitchFamily="18" charset="0"/>
              </a:rPr>
              <a:t>Create as much noise as possible</a:t>
            </a:r>
          </a:p>
          <a:p>
            <a:pPr algn="just" eaLnBrk="1" hangingPunct="1">
              <a:buFont typeface="Wingdings" pitchFamily="2" charset="2"/>
              <a:buChar char="§"/>
            </a:pPr>
            <a:r>
              <a:rPr lang="en-US" sz="2400" i="1">
                <a:cs typeface="Times New Roman" pitchFamily="18" charset="0"/>
              </a:rPr>
              <a:t>Attack in a group (swarm)</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3005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30052" name="Text Box 4"/>
          <p:cNvSpPr txBox="1">
            <a:spLocks noChangeArrowheads="1"/>
          </p:cNvSpPr>
          <p:nvPr/>
        </p:nvSpPr>
        <p:spPr bwMode="auto">
          <a:xfrm>
            <a:off x="457200" y="228600"/>
            <a:ext cx="84582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C</a:t>
            </a:r>
            <a:r>
              <a:rPr lang="en-US" sz="3600" b="1" i="1">
                <a:cs typeface="Times New Roman" pitchFamily="18" charset="0"/>
              </a:rPr>
              <a:t>ounter-</a:t>
            </a:r>
            <a:r>
              <a:rPr lang="en-US" sz="2400" i="1">
                <a:cs typeface="Times New Roman" pitchFamily="18" charset="0"/>
              </a:rPr>
              <a:t> </a:t>
            </a:r>
            <a:r>
              <a:rPr lang="en-US" sz="2400" b="1" i="1">
                <a:cs typeface="Times New Roman" pitchFamily="18" charset="0"/>
              </a:rPr>
              <a:t>This is the use of simple, proactive techniques should you be confronted by the Active Shooter.</a:t>
            </a:r>
          </a:p>
          <a:p>
            <a:pPr algn="just" eaLnBrk="1" hangingPunct="1">
              <a:buFont typeface="Wingdings" pitchFamily="2" charset="2"/>
              <a:buChar char="§"/>
            </a:pPr>
            <a:r>
              <a:rPr lang="en-US" sz="2400" i="1">
                <a:cs typeface="Times New Roman" pitchFamily="18" charset="0"/>
              </a:rPr>
              <a:t>Anything can be a weapon</a:t>
            </a:r>
          </a:p>
          <a:p>
            <a:pPr algn="just" eaLnBrk="1" hangingPunct="1">
              <a:buFont typeface="Wingdings" pitchFamily="2" charset="2"/>
              <a:buChar char="§"/>
            </a:pPr>
            <a:r>
              <a:rPr lang="en-US" sz="2400" i="1">
                <a:cs typeface="Times New Roman" pitchFamily="18" charset="0"/>
              </a:rPr>
              <a:t>Throws things at the shooters head to disrupt their aim</a:t>
            </a:r>
          </a:p>
          <a:p>
            <a:pPr algn="just" eaLnBrk="1" hangingPunct="1">
              <a:buFont typeface="Wingdings" pitchFamily="2" charset="2"/>
              <a:buChar char="§"/>
            </a:pPr>
            <a:r>
              <a:rPr lang="en-US" sz="2400" i="1">
                <a:cs typeface="Times New Roman" pitchFamily="18" charset="0"/>
              </a:rPr>
              <a:t>Create as much noise as possible</a:t>
            </a:r>
          </a:p>
          <a:p>
            <a:pPr algn="just" eaLnBrk="1" hangingPunct="1">
              <a:buFont typeface="Wingdings" pitchFamily="2" charset="2"/>
              <a:buChar char="§"/>
            </a:pPr>
            <a:r>
              <a:rPr lang="en-US" sz="2400" i="1">
                <a:cs typeface="Times New Roman" pitchFamily="18" charset="0"/>
              </a:rPr>
              <a:t>Attack in a group (swarm)</a:t>
            </a:r>
          </a:p>
          <a:p>
            <a:pPr algn="just" eaLnBrk="1" hangingPunct="1">
              <a:buFont typeface="Wingdings" pitchFamily="2" charset="2"/>
              <a:buChar char="§"/>
            </a:pPr>
            <a:r>
              <a:rPr lang="en-US" sz="2400" i="1">
                <a:cs typeface="Times New Roman" pitchFamily="18" charset="0"/>
              </a:rPr>
              <a:t>Grab the shooters limbs and head and take them to the ground and hold them there</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3107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31076" name="Text Box 4"/>
          <p:cNvSpPr txBox="1">
            <a:spLocks noChangeArrowheads="1"/>
          </p:cNvSpPr>
          <p:nvPr/>
        </p:nvSpPr>
        <p:spPr bwMode="auto">
          <a:xfrm>
            <a:off x="457200" y="228600"/>
            <a:ext cx="8458200" cy="392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C</a:t>
            </a:r>
            <a:r>
              <a:rPr lang="en-US" sz="3600" b="1" i="1">
                <a:cs typeface="Times New Roman" pitchFamily="18" charset="0"/>
              </a:rPr>
              <a:t>ounter-</a:t>
            </a:r>
            <a:r>
              <a:rPr lang="en-US" sz="2400" i="1">
                <a:cs typeface="Times New Roman" pitchFamily="18" charset="0"/>
              </a:rPr>
              <a:t> </a:t>
            </a:r>
            <a:r>
              <a:rPr lang="en-US" sz="2400" b="1" i="1">
                <a:cs typeface="Times New Roman" pitchFamily="18" charset="0"/>
              </a:rPr>
              <a:t>This is the use of simple, proactive techniques should you be confronted by the Active Shooter.</a:t>
            </a:r>
          </a:p>
          <a:p>
            <a:pPr algn="just" eaLnBrk="1" hangingPunct="1">
              <a:buFont typeface="Wingdings" pitchFamily="2" charset="2"/>
              <a:buChar char="§"/>
            </a:pPr>
            <a:r>
              <a:rPr lang="en-US" sz="2400" i="1">
                <a:cs typeface="Times New Roman" pitchFamily="18" charset="0"/>
              </a:rPr>
              <a:t>Anything can be a weapon</a:t>
            </a:r>
          </a:p>
          <a:p>
            <a:pPr algn="just" eaLnBrk="1" hangingPunct="1">
              <a:buFont typeface="Wingdings" pitchFamily="2" charset="2"/>
              <a:buChar char="§"/>
            </a:pPr>
            <a:r>
              <a:rPr lang="en-US" sz="2400" i="1">
                <a:cs typeface="Times New Roman" pitchFamily="18" charset="0"/>
              </a:rPr>
              <a:t>Throws things at the shooters head to disrupt their aim</a:t>
            </a:r>
          </a:p>
          <a:p>
            <a:pPr algn="just" eaLnBrk="1" hangingPunct="1">
              <a:buFont typeface="Wingdings" pitchFamily="2" charset="2"/>
              <a:buChar char="§"/>
            </a:pPr>
            <a:r>
              <a:rPr lang="en-US" sz="2400" i="1">
                <a:cs typeface="Times New Roman" pitchFamily="18" charset="0"/>
              </a:rPr>
              <a:t>Create as much noise as possible</a:t>
            </a:r>
          </a:p>
          <a:p>
            <a:pPr algn="just" eaLnBrk="1" hangingPunct="1">
              <a:buFont typeface="Wingdings" pitchFamily="2" charset="2"/>
              <a:buChar char="§"/>
            </a:pPr>
            <a:r>
              <a:rPr lang="en-US" sz="2400" i="1">
                <a:cs typeface="Times New Roman" pitchFamily="18" charset="0"/>
              </a:rPr>
              <a:t>Attack in a group (swarm)</a:t>
            </a:r>
          </a:p>
          <a:p>
            <a:pPr algn="just" eaLnBrk="1" hangingPunct="1">
              <a:buFont typeface="Wingdings" pitchFamily="2" charset="2"/>
              <a:buChar char="§"/>
            </a:pPr>
            <a:r>
              <a:rPr lang="en-US" sz="2400" i="1">
                <a:cs typeface="Times New Roman" pitchFamily="18" charset="0"/>
              </a:rPr>
              <a:t>Grab the shooters limbs and head and take them to the ground and hold them there</a:t>
            </a:r>
          </a:p>
          <a:p>
            <a:pPr algn="just" eaLnBrk="1" hangingPunct="1">
              <a:buFont typeface="Wingdings" pitchFamily="2" charset="2"/>
              <a:buChar char="§"/>
            </a:pPr>
            <a:r>
              <a:rPr lang="en-US" sz="2400" i="1">
                <a:cs typeface="Times New Roman" pitchFamily="18" charset="0"/>
              </a:rPr>
              <a:t>Fight dirty-bite, kick, scratch, gouge eyes, etc.</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3209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32100" name="Text Box 4"/>
          <p:cNvSpPr txBox="1">
            <a:spLocks noChangeArrowheads="1"/>
          </p:cNvSpPr>
          <p:nvPr/>
        </p:nvSpPr>
        <p:spPr bwMode="auto">
          <a:xfrm>
            <a:off x="457200" y="228600"/>
            <a:ext cx="84582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C</a:t>
            </a:r>
            <a:r>
              <a:rPr lang="en-US" sz="3600" b="1" i="1">
                <a:cs typeface="Times New Roman" pitchFamily="18" charset="0"/>
              </a:rPr>
              <a:t>ounter-</a:t>
            </a:r>
            <a:r>
              <a:rPr lang="en-US" sz="2400" i="1">
                <a:cs typeface="Times New Roman" pitchFamily="18" charset="0"/>
              </a:rPr>
              <a:t> </a:t>
            </a:r>
            <a:r>
              <a:rPr lang="en-US" sz="2400" b="1" i="1">
                <a:cs typeface="Times New Roman" pitchFamily="18" charset="0"/>
              </a:rPr>
              <a:t>This is the use of simple, proactive techniques should you be confronted by the Active Shooter.</a:t>
            </a:r>
          </a:p>
          <a:p>
            <a:pPr algn="just" eaLnBrk="1" hangingPunct="1">
              <a:buFont typeface="Wingdings" pitchFamily="2" charset="2"/>
              <a:buChar char="§"/>
            </a:pPr>
            <a:r>
              <a:rPr lang="en-US" sz="2400" i="1">
                <a:cs typeface="Times New Roman" pitchFamily="18" charset="0"/>
              </a:rPr>
              <a:t>Anything can be a weapon</a:t>
            </a:r>
          </a:p>
          <a:p>
            <a:pPr algn="just" eaLnBrk="1" hangingPunct="1">
              <a:buFont typeface="Wingdings" pitchFamily="2" charset="2"/>
              <a:buChar char="§"/>
            </a:pPr>
            <a:r>
              <a:rPr lang="en-US" sz="2400" i="1">
                <a:cs typeface="Times New Roman" pitchFamily="18" charset="0"/>
              </a:rPr>
              <a:t>Throws things at the shooters head to disrupt their aim</a:t>
            </a:r>
          </a:p>
          <a:p>
            <a:pPr algn="just" eaLnBrk="1" hangingPunct="1">
              <a:buFont typeface="Wingdings" pitchFamily="2" charset="2"/>
              <a:buChar char="§"/>
            </a:pPr>
            <a:r>
              <a:rPr lang="en-US" sz="2400" i="1">
                <a:cs typeface="Times New Roman" pitchFamily="18" charset="0"/>
              </a:rPr>
              <a:t>Create as much noise as possible</a:t>
            </a:r>
          </a:p>
          <a:p>
            <a:pPr algn="just" eaLnBrk="1" hangingPunct="1">
              <a:buFont typeface="Wingdings" pitchFamily="2" charset="2"/>
              <a:buChar char="§"/>
            </a:pPr>
            <a:r>
              <a:rPr lang="en-US" sz="2400" i="1">
                <a:cs typeface="Times New Roman" pitchFamily="18" charset="0"/>
              </a:rPr>
              <a:t>Attack in a group (swarm)</a:t>
            </a:r>
          </a:p>
          <a:p>
            <a:pPr algn="just" eaLnBrk="1" hangingPunct="1">
              <a:buFont typeface="Wingdings" pitchFamily="2" charset="2"/>
              <a:buChar char="§"/>
            </a:pPr>
            <a:r>
              <a:rPr lang="en-US" sz="2400" i="1">
                <a:cs typeface="Times New Roman" pitchFamily="18" charset="0"/>
              </a:rPr>
              <a:t>Grab the shooters limbs and head and take them to the ground and hold them there</a:t>
            </a:r>
          </a:p>
          <a:p>
            <a:pPr algn="just" eaLnBrk="1" hangingPunct="1">
              <a:buFont typeface="Wingdings" pitchFamily="2" charset="2"/>
              <a:buChar char="§"/>
            </a:pPr>
            <a:r>
              <a:rPr lang="en-US" sz="2400" i="1">
                <a:cs typeface="Times New Roman" pitchFamily="18" charset="0"/>
              </a:rPr>
              <a:t>Fight dirty-bite, kick, scratch, gouge eyes, etc.</a:t>
            </a:r>
          </a:p>
          <a:p>
            <a:pPr algn="just" eaLnBrk="1" hangingPunct="1">
              <a:buFont typeface="Wingdings" pitchFamily="2" charset="2"/>
              <a:buChar char="§"/>
            </a:pPr>
            <a:r>
              <a:rPr lang="en-US" sz="2400" i="1">
                <a:cs typeface="Times New Roman" pitchFamily="18" charset="0"/>
              </a:rPr>
              <a:t>Run around the room and create chaos</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3312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33124" name="Text Box 4"/>
          <p:cNvSpPr txBox="1">
            <a:spLocks noChangeArrowheads="1"/>
          </p:cNvSpPr>
          <p:nvPr/>
        </p:nvSpPr>
        <p:spPr bwMode="auto">
          <a:xfrm>
            <a:off x="457200" y="228600"/>
            <a:ext cx="84582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C</a:t>
            </a:r>
            <a:r>
              <a:rPr lang="en-US" sz="3600" b="1" i="1">
                <a:cs typeface="Times New Roman" pitchFamily="18" charset="0"/>
              </a:rPr>
              <a:t>ounter-</a:t>
            </a:r>
            <a:r>
              <a:rPr lang="en-US" sz="2400" i="1">
                <a:cs typeface="Times New Roman" pitchFamily="18" charset="0"/>
              </a:rPr>
              <a:t> </a:t>
            </a:r>
            <a:r>
              <a:rPr lang="en-US" sz="2400" b="1" i="1">
                <a:cs typeface="Times New Roman" pitchFamily="18" charset="0"/>
              </a:rPr>
              <a:t>This is the use of simple, proactive techniques should you be confronted by the Active Shooter.</a:t>
            </a:r>
          </a:p>
          <a:p>
            <a:pPr algn="just" eaLnBrk="1" hangingPunct="1">
              <a:buFont typeface="Wingdings" pitchFamily="2" charset="2"/>
              <a:buChar char="§"/>
            </a:pPr>
            <a:r>
              <a:rPr lang="en-US" sz="2400" i="1">
                <a:cs typeface="Times New Roman" pitchFamily="18" charset="0"/>
              </a:rPr>
              <a:t>Anything can be a weapon</a:t>
            </a:r>
          </a:p>
          <a:p>
            <a:pPr algn="just" eaLnBrk="1" hangingPunct="1">
              <a:buFont typeface="Wingdings" pitchFamily="2" charset="2"/>
              <a:buChar char="§"/>
            </a:pPr>
            <a:r>
              <a:rPr lang="en-US" sz="2400" i="1">
                <a:cs typeface="Times New Roman" pitchFamily="18" charset="0"/>
              </a:rPr>
              <a:t>Throws things at the shooters head to disrupt their aim</a:t>
            </a:r>
          </a:p>
          <a:p>
            <a:pPr algn="just" eaLnBrk="1" hangingPunct="1">
              <a:buFont typeface="Wingdings" pitchFamily="2" charset="2"/>
              <a:buChar char="§"/>
            </a:pPr>
            <a:r>
              <a:rPr lang="en-US" sz="2400" i="1">
                <a:cs typeface="Times New Roman" pitchFamily="18" charset="0"/>
              </a:rPr>
              <a:t>Create as much noise as possible</a:t>
            </a:r>
          </a:p>
          <a:p>
            <a:pPr algn="just" eaLnBrk="1" hangingPunct="1">
              <a:buFont typeface="Wingdings" pitchFamily="2" charset="2"/>
              <a:buChar char="§"/>
            </a:pPr>
            <a:r>
              <a:rPr lang="en-US" sz="2400" i="1">
                <a:cs typeface="Times New Roman" pitchFamily="18" charset="0"/>
              </a:rPr>
              <a:t>Attack in a group (swarm)</a:t>
            </a:r>
          </a:p>
          <a:p>
            <a:pPr algn="just" eaLnBrk="1" hangingPunct="1">
              <a:buFont typeface="Wingdings" pitchFamily="2" charset="2"/>
              <a:buChar char="§"/>
            </a:pPr>
            <a:r>
              <a:rPr lang="en-US" sz="2400" i="1">
                <a:cs typeface="Times New Roman" pitchFamily="18" charset="0"/>
              </a:rPr>
              <a:t>Grab the shooters limbs and head and take them to the ground and hold them there</a:t>
            </a:r>
          </a:p>
          <a:p>
            <a:pPr algn="just" eaLnBrk="1" hangingPunct="1">
              <a:buFont typeface="Wingdings" pitchFamily="2" charset="2"/>
              <a:buChar char="§"/>
            </a:pPr>
            <a:r>
              <a:rPr lang="en-US" sz="2400" i="1">
                <a:cs typeface="Times New Roman" pitchFamily="18" charset="0"/>
              </a:rPr>
              <a:t>Fight dirty-bite, kick, scratch, gouge eyes, etc.</a:t>
            </a:r>
          </a:p>
          <a:p>
            <a:pPr algn="just" eaLnBrk="1" hangingPunct="1">
              <a:buFont typeface="Wingdings" pitchFamily="2" charset="2"/>
              <a:buChar char="§"/>
            </a:pPr>
            <a:r>
              <a:rPr lang="en-US" sz="2400" i="1">
                <a:cs typeface="Times New Roman" pitchFamily="18" charset="0"/>
              </a:rPr>
              <a:t>Run around the room and create chaos</a:t>
            </a:r>
          </a:p>
          <a:p>
            <a:pPr algn="just" eaLnBrk="1" hangingPunct="1">
              <a:buFont typeface="Wingdings" pitchFamily="2" charset="2"/>
              <a:buChar char="§"/>
            </a:pPr>
            <a:r>
              <a:rPr lang="en-US" sz="2400" i="1">
                <a:cs typeface="Times New Roman" pitchFamily="18" charset="0"/>
              </a:rPr>
              <a:t>If you have control of the shooter call 911 and tell the police where you are and listen to their commands when officers arrive on scene.</a:t>
            </a:r>
          </a:p>
          <a:p>
            <a:pPr algn="just" eaLnBrk="1" hangingPunct="1"/>
            <a:endParaRPr lang="en-US" sz="2400" i="1">
              <a:cs typeface="Times New Roman" pitchFamily="18" charset="0"/>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3414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34148" name="Text Box 4"/>
          <p:cNvSpPr txBox="1">
            <a:spLocks noChangeArrowheads="1"/>
          </p:cNvSpPr>
          <p:nvPr/>
        </p:nvSpPr>
        <p:spPr bwMode="auto">
          <a:xfrm>
            <a:off x="457200" y="228600"/>
            <a:ext cx="8458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E</a:t>
            </a:r>
            <a:r>
              <a:rPr lang="en-US" sz="3600" b="1" i="1">
                <a:cs typeface="Times New Roman" pitchFamily="18" charset="0"/>
              </a:rPr>
              <a:t>vacuate-</a:t>
            </a:r>
            <a:r>
              <a:rPr lang="en-US" sz="2400" b="1" i="1">
                <a:cs typeface="Times New Roman" pitchFamily="18" charset="0"/>
              </a:rPr>
              <a:t> Remove yourself from the danger zone as quickly as possible.</a:t>
            </a:r>
          </a:p>
        </p:txBody>
      </p:sp>
      <p:pic>
        <p:nvPicPr>
          <p:cNvPr id="134149" name="Picture 5" descr="2495334180_c643756a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35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3517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35172" name="Text Box 4"/>
          <p:cNvSpPr txBox="1">
            <a:spLocks noChangeArrowheads="1"/>
          </p:cNvSpPr>
          <p:nvPr/>
        </p:nvSpPr>
        <p:spPr bwMode="auto">
          <a:xfrm>
            <a:off x="457200" y="228600"/>
            <a:ext cx="8458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E</a:t>
            </a:r>
            <a:r>
              <a:rPr lang="en-US" sz="3600" b="1" i="1">
                <a:cs typeface="Times New Roman" pitchFamily="18" charset="0"/>
              </a:rPr>
              <a:t>vacuate-</a:t>
            </a:r>
            <a:r>
              <a:rPr lang="en-US" sz="2400" b="1" i="1">
                <a:cs typeface="Times New Roman" pitchFamily="18" charset="0"/>
              </a:rPr>
              <a:t> Remove yourself from the danger zone as quickly as possible.</a:t>
            </a:r>
          </a:p>
          <a:p>
            <a:pPr algn="just" eaLnBrk="1" hangingPunct="1">
              <a:buFont typeface="Wingdings" pitchFamily="2" charset="2"/>
              <a:buChar char="§"/>
            </a:pPr>
            <a:r>
              <a:rPr lang="en-US" sz="2400" i="1">
                <a:cs typeface="Times New Roman" pitchFamily="18" charset="0"/>
              </a:rPr>
              <a:t>Decide if you can safely evacuate</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3619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36196" name="Text Box 4"/>
          <p:cNvSpPr txBox="1">
            <a:spLocks noChangeArrowheads="1"/>
          </p:cNvSpPr>
          <p:nvPr/>
        </p:nvSpPr>
        <p:spPr bwMode="auto">
          <a:xfrm>
            <a:off x="457200" y="228600"/>
            <a:ext cx="84582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E</a:t>
            </a:r>
            <a:r>
              <a:rPr lang="en-US" sz="3600" b="1" i="1">
                <a:cs typeface="Times New Roman" pitchFamily="18" charset="0"/>
              </a:rPr>
              <a:t>vacuate-</a:t>
            </a:r>
            <a:r>
              <a:rPr lang="en-US" sz="2400" b="1" i="1">
                <a:cs typeface="Times New Roman" pitchFamily="18" charset="0"/>
              </a:rPr>
              <a:t> Remove yourself from the danger zone as quickly as possible.</a:t>
            </a:r>
          </a:p>
          <a:p>
            <a:pPr algn="just" eaLnBrk="1" hangingPunct="1">
              <a:buFont typeface="Wingdings" pitchFamily="2" charset="2"/>
              <a:buChar char="§"/>
            </a:pPr>
            <a:r>
              <a:rPr lang="en-US" sz="2400" i="1">
                <a:cs typeface="Times New Roman" pitchFamily="18" charset="0"/>
              </a:rPr>
              <a:t>Decide if you can safely evacuate</a:t>
            </a:r>
          </a:p>
          <a:p>
            <a:pPr algn="just" eaLnBrk="1" hangingPunct="1">
              <a:buFont typeface="Wingdings" pitchFamily="2" charset="2"/>
              <a:buChar char="§"/>
            </a:pPr>
            <a:r>
              <a:rPr lang="en-US" sz="2400" i="1">
                <a:cs typeface="Times New Roman" pitchFamily="18" charset="0"/>
              </a:rPr>
              <a:t>Run in a zigzag pattern as fast as you can</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3721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37220" name="Text Box 4"/>
          <p:cNvSpPr txBox="1">
            <a:spLocks noChangeArrowheads="1"/>
          </p:cNvSpPr>
          <p:nvPr/>
        </p:nvSpPr>
        <p:spPr bwMode="auto">
          <a:xfrm>
            <a:off x="457200" y="228600"/>
            <a:ext cx="84582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E</a:t>
            </a:r>
            <a:r>
              <a:rPr lang="en-US" sz="3600" b="1" i="1">
                <a:cs typeface="Times New Roman" pitchFamily="18" charset="0"/>
              </a:rPr>
              <a:t>vacuate-</a:t>
            </a:r>
            <a:r>
              <a:rPr lang="en-US" sz="2400" b="1" i="1">
                <a:cs typeface="Times New Roman" pitchFamily="18" charset="0"/>
              </a:rPr>
              <a:t> Remove yourself from the danger zone as quickly as possible.</a:t>
            </a:r>
          </a:p>
          <a:p>
            <a:pPr algn="just" eaLnBrk="1" hangingPunct="1">
              <a:buFont typeface="Wingdings" pitchFamily="2" charset="2"/>
              <a:buChar char="§"/>
            </a:pPr>
            <a:r>
              <a:rPr lang="en-US" sz="2400" i="1">
                <a:cs typeface="Times New Roman" pitchFamily="18" charset="0"/>
              </a:rPr>
              <a:t>Decide if you can safely evacuate</a:t>
            </a:r>
          </a:p>
          <a:p>
            <a:pPr algn="just" eaLnBrk="1" hangingPunct="1">
              <a:buFont typeface="Wingdings" pitchFamily="2" charset="2"/>
              <a:buChar char="§"/>
            </a:pPr>
            <a:r>
              <a:rPr lang="en-US" sz="2400" i="1">
                <a:cs typeface="Times New Roman" pitchFamily="18" charset="0"/>
              </a:rPr>
              <a:t>Run in a zigzag pattern as fast as you can</a:t>
            </a:r>
          </a:p>
          <a:p>
            <a:pPr algn="just" eaLnBrk="1" hangingPunct="1">
              <a:buFont typeface="Wingdings" pitchFamily="2" charset="2"/>
              <a:buChar char="§"/>
            </a:pPr>
            <a:r>
              <a:rPr lang="en-US" sz="2400" i="1">
                <a:cs typeface="Times New Roman" pitchFamily="18" charset="0"/>
              </a:rPr>
              <a:t>Do not stop running until you are far away from the area</a:t>
            </a: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3824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38244" name="Text Box 4"/>
          <p:cNvSpPr txBox="1">
            <a:spLocks noChangeArrowheads="1"/>
          </p:cNvSpPr>
          <p:nvPr/>
        </p:nvSpPr>
        <p:spPr bwMode="auto">
          <a:xfrm>
            <a:off x="457200" y="228600"/>
            <a:ext cx="84582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E</a:t>
            </a:r>
            <a:r>
              <a:rPr lang="en-US" sz="3600" b="1" i="1">
                <a:cs typeface="Times New Roman" pitchFamily="18" charset="0"/>
              </a:rPr>
              <a:t>vacuate-</a:t>
            </a:r>
            <a:r>
              <a:rPr lang="en-US" sz="2400" b="1" i="1">
                <a:cs typeface="Times New Roman" pitchFamily="18" charset="0"/>
              </a:rPr>
              <a:t> Remove yourself from the danger zone as quickly as possible.</a:t>
            </a:r>
          </a:p>
          <a:p>
            <a:pPr algn="just" eaLnBrk="1" hangingPunct="1">
              <a:buFont typeface="Wingdings" pitchFamily="2" charset="2"/>
              <a:buChar char="§"/>
            </a:pPr>
            <a:r>
              <a:rPr lang="en-US" sz="2400" i="1">
                <a:cs typeface="Times New Roman" pitchFamily="18" charset="0"/>
              </a:rPr>
              <a:t>Decide if you can safely evacuate</a:t>
            </a:r>
          </a:p>
          <a:p>
            <a:pPr algn="just" eaLnBrk="1" hangingPunct="1">
              <a:buFont typeface="Wingdings" pitchFamily="2" charset="2"/>
              <a:buChar char="§"/>
            </a:pPr>
            <a:r>
              <a:rPr lang="en-US" sz="2400" i="1">
                <a:cs typeface="Times New Roman" pitchFamily="18" charset="0"/>
              </a:rPr>
              <a:t>Run in a zigzag pattern as fast as you can</a:t>
            </a:r>
          </a:p>
          <a:p>
            <a:pPr algn="just" eaLnBrk="1" hangingPunct="1">
              <a:buFont typeface="Wingdings" pitchFamily="2" charset="2"/>
              <a:buChar char="§"/>
            </a:pPr>
            <a:r>
              <a:rPr lang="en-US" sz="2400" i="1">
                <a:cs typeface="Times New Roman" pitchFamily="18" charset="0"/>
              </a:rPr>
              <a:t>Do not stop running until you are far away from the area</a:t>
            </a:r>
          </a:p>
          <a:p>
            <a:pPr algn="just" eaLnBrk="1" hangingPunct="1">
              <a:buFont typeface="Wingdings" pitchFamily="2" charset="2"/>
              <a:buChar char="§"/>
            </a:pPr>
            <a:r>
              <a:rPr lang="en-US" sz="2400" i="1">
                <a:cs typeface="Times New Roman" pitchFamily="18" charset="0"/>
              </a:rPr>
              <a:t>Bring something to throw with you in case you would encounter the Active Shooter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Why have we been thinking we should only hide? </a:t>
            </a:r>
          </a:p>
        </p:txBody>
      </p:sp>
      <p:sp>
        <p:nvSpPr>
          <p:cNvPr id="19459" name="Content Placeholder 2"/>
          <p:cNvSpPr>
            <a:spLocks noGrp="1"/>
          </p:cNvSpPr>
          <p:nvPr>
            <p:ph sz="quarter" idx="1"/>
          </p:nvPr>
        </p:nvSpPr>
        <p:spPr>
          <a:xfrm>
            <a:off x="301625" y="1527175"/>
            <a:ext cx="8504238" cy="4572000"/>
          </a:xfrm>
        </p:spPr>
        <p:txBody>
          <a:bodyPr/>
          <a:lstStyle/>
          <a:p>
            <a:endParaRPr lang="en-US" smtClean="0"/>
          </a:p>
          <a:p>
            <a:r>
              <a:rPr lang="en-US" b="1" smtClean="0"/>
              <a:t>93% </a:t>
            </a:r>
            <a:r>
              <a:rPr lang="en-US" smtClean="0"/>
              <a:t>of school shooters planned the attack in advance. </a:t>
            </a:r>
            <a:r>
              <a:rPr lang="en-US" sz="2000" smtClean="0"/>
              <a:t>(National Center for the Analysis of Violent Crime) </a:t>
            </a:r>
          </a:p>
          <a:p>
            <a:endParaRPr lang="en-US" sz="2000" smtClean="0"/>
          </a:p>
          <a:p>
            <a:r>
              <a:rPr lang="en-US" b="1" smtClean="0"/>
              <a:t>95% </a:t>
            </a:r>
            <a:r>
              <a:rPr lang="en-US" smtClean="0"/>
              <a:t>of school shooters were attending or had attended the facility where the shooting occurred. </a:t>
            </a:r>
            <a:r>
              <a:rPr lang="en-US" sz="2000" smtClean="0"/>
              <a:t>(Secret Service Study) </a:t>
            </a:r>
          </a:p>
          <a:p>
            <a:endParaRPr lang="en-US" sz="2000" smtClean="0"/>
          </a:p>
          <a:p>
            <a:r>
              <a:rPr lang="en-US" b="1" smtClean="0"/>
              <a:t>74% </a:t>
            </a:r>
            <a:r>
              <a:rPr lang="en-US" smtClean="0"/>
              <a:t>of all Active Shooters have some relationship to their victims. </a:t>
            </a:r>
            <a:r>
              <a:rPr lang="en-US" sz="2000" smtClean="0"/>
              <a:t>(The NYPD report on Active Shooter) </a:t>
            </a: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3926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39268" name="Text Box 4"/>
          <p:cNvSpPr txBox="1">
            <a:spLocks noChangeArrowheads="1"/>
          </p:cNvSpPr>
          <p:nvPr/>
        </p:nvSpPr>
        <p:spPr bwMode="auto">
          <a:xfrm>
            <a:off x="457200" y="228600"/>
            <a:ext cx="8458200"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E</a:t>
            </a:r>
            <a:r>
              <a:rPr lang="en-US" sz="3600" b="1" i="1">
                <a:cs typeface="Times New Roman" pitchFamily="18" charset="0"/>
              </a:rPr>
              <a:t>vacuate-</a:t>
            </a:r>
            <a:r>
              <a:rPr lang="en-US" sz="2400" b="1" i="1">
                <a:cs typeface="Times New Roman" pitchFamily="18" charset="0"/>
              </a:rPr>
              <a:t> Remove yourself from the danger zone as quickly as possible.</a:t>
            </a:r>
          </a:p>
          <a:p>
            <a:pPr algn="just" eaLnBrk="1" hangingPunct="1">
              <a:buFont typeface="Wingdings" pitchFamily="2" charset="2"/>
              <a:buChar char="§"/>
            </a:pPr>
            <a:r>
              <a:rPr lang="en-US" sz="2400" i="1">
                <a:cs typeface="Times New Roman" pitchFamily="18" charset="0"/>
              </a:rPr>
              <a:t>Decide if you can safely evacuate</a:t>
            </a:r>
          </a:p>
          <a:p>
            <a:pPr algn="just" eaLnBrk="1" hangingPunct="1">
              <a:buFont typeface="Wingdings" pitchFamily="2" charset="2"/>
              <a:buChar char="§"/>
            </a:pPr>
            <a:r>
              <a:rPr lang="en-US" sz="2400" i="1">
                <a:cs typeface="Times New Roman" pitchFamily="18" charset="0"/>
              </a:rPr>
              <a:t>Run in a zigzag pattern as fast as you can</a:t>
            </a:r>
          </a:p>
          <a:p>
            <a:pPr algn="just" eaLnBrk="1" hangingPunct="1">
              <a:buFont typeface="Wingdings" pitchFamily="2" charset="2"/>
              <a:buChar char="§"/>
            </a:pPr>
            <a:r>
              <a:rPr lang="en-US" sz="2400" i="1">
                <a:cs typeface="Times New Roman" pitchFamily="18" charset="0"/>
              </a:rPr>
              <a:t>Do not stop running until you are far away from the area</a:t>
            </a:r>
          </a:p>
          <a:p>
            <a:pPr algn="just" eaLnBrk="1" hangingPunct="1">
              <a:buFont typeface="Wingdings" pitchFamily="2" charset="2"/>
              <a:buChar char="§"/>
            </a:pPr>
            <a:r>
              <a:rPr lang="en-US" sz="2400" i="1">
                <a:cs typeface="Times New Roman" pitchFamily="18" charset="0"/>
              </a:rPr>
              <a:t>Bring something to throw with you in case you would encounter the Active Shooter</a:t>
            </a:r>
          </a:p>
          <a:p>
            <a:pPr algn="just" eaLnBrk="1" hangingPunct="1">
              <a:buFont typeface="Wingdings" pitchFamily="2" charset="2"/>
              <a:buChar char="§"/>
            </a:pPr>
            <a:r>
              <a:rPr lang="en-US" sz="2400" i="1">
                <a:cs typeface="Times New Roman" pitchFamily="18" charset="0"/>
              </a:rPr>
              <a:t>Consider if the fall from a window will kill you</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4029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40292" name="Text Box 4"/>
          <p:cNvSpPr txBox="1">
            <a:spLocks noChangeArrowheads="1"/>
          </p:cNvSpPr>
          <p:nvPr/>
        </p:nvSpPr>
        <p:spPr bwMode="auto">
          <a:xfrm>
            <a:off x="457200" y="228600"/>
            <a:ext cx="8458200" cy="392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E</a:t>
            </a:r>
            <a:r>
              <a:rPr lang="en-US" sz="3600" b="1" i="1">
                <a:cs typeface="Times New Roman" pitchFamily="18" charset="0"/>
              </a:rPr>
              <a:t>vacuate-</a:t>
            </a:r>
            <a:r>
              <a:rPr lang="en-US" sz="2400" b="1" i="1">
                <a:cs typeface="Times New Roman" pitchFamily="18" charset="0"/>
              </a:rPr>
              <a:t> Remove yourself from the danger zone as quickly as possible.</a:t>
            </a:r>
          </a:p>
          <a:p>
            <a:pPr algn="just" eaLnBrk="1" hangingPunct="1">
              <a:buFont typeface="Wingdings" pitchFamily="2" charset="2"/>
              <a:buChar char="§"/>
            </a:pPr>
            <a:r>
              <a:rPr lang="en-US" sz="2400" i="1">
                <a:cs typeface="Times New Roman" pitchFamily="18" charset="0"/>
              </a:rPr>
              <a:t>Decide if you can safely evacuate</a:t>
            </a:r>
          </a:p>
          <a:p>
            <a:pPr algn="just" eaLnBrk="1" hangingPunct="1">
              <a:buFont typeface="Wingdings" pitchFamily="2" charset="2"/>
              <a:buChar char="§"/>
            </a:pPr>
            <a:r>
              <a:rPr lang="en-US" sz="2400" i="1">
                <a:cs typeface="Times New Roman" pitchFamily="18" charset="0"/>
              </a:rPr>
              <a:t>Run in a zigzag pattern as fast as you can</a:t>
            </a:r>
          </a:p>
          <a:p>
            <a:pPr algn="just" eaLnBrk="1" hangingPunct="1">
              <a:buFont typeface="Wingdings" pitchFamily="2" charset="2"/>
              <a:buChar char="§"/>
            </a:pPr>
            <a:r>
              <a:rPr lang="en-US" sz="2400" i="1">
                <a:cs typeface="Times New Roman" pitchFamily="18" charset="0"/>
              </a:rPr>
              <a:t>Do not stop running until you are far away from the area</a:t>
            </a:r>
          </a:p>
          <a:p>
            <a:pPr algn="just" eaLnBrk="1" hangingPunct="1">
              <a:buFont typeface="Wingdings" pitchFamily="2" charset="2"/>
              <a:buChar char="§"/>
            </a:pPr>
            <a:r>
              <a:rPr lang="en-US" sz="2400" i="1">
                <a:cs typeface="Times New Roman" pitchFamily="18" charset="0"/>
              </a:rPr>
              <a:t>Bring something to throw with you in case you would encounter the Active Shooter</a:t>
            </a:r>
          </a:p>
          <a:p>
            <a:pPr algn="just" eaLnBrk="1" hangingPunct="1">
              <a:buFont typeface="Wingdings" pitchFamily="2" charset="2"/>
              <a:buChar char="§"/>
            </a:pPr>
            <a:r>
              <a:rPr lang="en-US" sz="2400" i="1">
                <a:cs typeface="Times New Roman" pitchFamily="18" charset="0"/>
              </a:rPr>
              <a:t>Consider if the fall from a window will kill you</a:t>
            </a:r>
          </a:p>
          <a:p>
            <a:pPr algn="just" eaLnBrk="1" hangingPunct="1">
              <a:buFont typeface="Wingdings" pitchFamily="2" charset="2"/>
              <a:buChar char="§"/>
            </a:pPr>
            <a:r>
              <a:rPr lang="en-US" sz="2400" i="1">
                <a:cs typeface="Times New Roman" pitchFamily="18" charset="0"/>
              </a:rPr>
              <a:t>Break out windows and attempt to quickly clear glass from the frame</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4131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41316" name="Text Box 4"/>
          <p:cNvSpPr txBox="1">
            <a:spLocks noChangeArrowheads="1"/>
          </p:cNvSpPr>
          <p:nvPr/>
        </p:nvSpPr>
        <p:spPr bwMode="auto">
          <a:xfrm>
            <a:off x="457200" y="228600"/>
            <a:ext cx="845820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E</a:t>
            </a:r>
            <a:r>
              <a:rPr lang="en-US" sz="3600" b="1" i="1">
                <a:cs typeface="Times New Roman" pitchFamily="18" charset="0"/>
              </a:rPr>
              <a:t>vacuate-</a:t>
            </a:r>
            <a:r>
              <a:rPr lang="en-US" sz="2400" b="1" i="1">
                <a:cs typeface="Times New Roman" pitchFamily="18" charset="0"/>
              </a:rPr>
              <a:t> Remove yourself from the danger zone as quickly as possible.</a:t>
            </a:r>
          </a:p>
          <a:p>
            <a:pPr algn="just" eaLnBrk="1" hangingPunct="1">
              <a:buFont typeface="Wingdings" pitchFamily="2" charset="2"/>
              <a:buChar char="§"/>
            </a:pPr>
            <a:r>
              <a:rPr lang="en-US" sz="2400" i="1">
                <a:cs typeface="Times New Roman" pitchFamily="18" charset="0"/>
              </a:rPr>
              <a:t>Decide if you can safely evacuate</a:t>
            </a:r>
          </a:p>
          <a:p>
            <a:pPr algn="just" eaLnBrk="1" hangingPunct="1">
              <a:buFont typeface="Wingdings" pitchFamily="2" charset="2"/>
              <a:buChar char="§"/>
            </a:pPr>
            <a:r>
              <a:rPr lang="en-US" sz="2400" i="1">
                <a:cs typeface="Times New Roman" pitchFamily="18" charset="0"/>
              </a:rPr>
              <a:t>Run in a zigzag pattern as fast as you can</a:t>
            </a:r>
          </a:p>
          <a:p>
            <a:pPr algn="just" eaLnBrk="1" hangingPunct="1">
              <a:buFont typeface="Wingdings" pitchFamily="2" charset="2"/>
              <a:buChar char="§"/>
            </a:pPr>
            <a:r>
              <a:rPr lang="en-US" sz="2400" i="1">
                <a:cs typeface="Times New Roman" pitchFamily="18" charset="0"/>
              </a:rPr>
              <a:t>Do not stop running until you are far away from the area</a:t>
            </a:r>
          </a:p>
          <a:p>
            <a:pPr algn="just" eaLnBrk="1" hangingPunct="1">
              <a:buFont typeface="Wingdings" pitchFamily="2" charset="2"/>
              <a:buChar char="§"/>
            </a:pPr>
            <a:r>
              <a:rPr lang="en-US" sz="2400" i="1">
                <a:cs typeface="Times New Roman" pitchFamily="18" charset="0"/>
              </a:rPr>
              <a:t>Bring something to throw with you in case you would encounter the Active Shooter</a:t>
            </a:r>
          </a:p>
          <a:p>
            <a:pPr algn="just" eaLnBrk="1" hangingPunct="1">
              <a:buFont typeface="Wingdings" pitchFamily="2" charset="2"/>
              <a:buChar char="§"/>
            </a:pPr>
            <a:r>
              <a:rPr lang="en-US" sz="2400" i="1">
                <a:cs typeface="Times New Roman" pitchFamily="18" charset="0"/>
              </a:rPr>
              <a:t>Consider if the fall from a window will kill you</a:t>
            </a:r>
          </a:p>
          <a:p>
            <a:pPr algn="just" eaLnBrk="1" hangingPunct="1">
              <a:buFont typeface="Wingdings" pitchFamily="2" charset="2"/>
              <a:buChar char="§"/>
            </a:pPr>
            <a:r>
              <a:rPr lang="en-US" sz="2400" i="1">
                <a:cs typeface="Times New Roman" pitchFamily="18" charset="0"/>
              </a:rPr>
              <a:t>Break out windows and attempt to quickly clear glass from the frame</a:t>
            </a:r>
          </a:p>
          <a:p>
            <a:pPr algn="just" eaLnBrk="1" hangingPunct="1">
              <a:buFont typeface="Wingdings" pitchFamily="2" charset="2"/>
              <a:buChar char="§"/>
            </a:pPr>
            <a:r>
              <a:rPr lang="en-US" sz="2400" i="1">
                <a:cs typeface="Times New Roman" pitchFamily="18" charset="0"/>
              </a:rPr>
              <a:t>Consider using belts, clothing or other items as an improvised rope to shorten the distance you would fall</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4233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42340" name="Text Box 4"/>
          <p:cNvSpPr txBox="1">
            <a:spLocks noChangeArrowheads="1"/>
          </p:cNvSpPr>
          <p:nvPr/>
        </p:nvSpPr>
        <p:spPr bwMode="auto">
          <a:xfrm>
            <a:off x="457200" y="228600"/>
            <a:ext cx="8458200"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E</a:t>
            </a:r>
            <a:r>
              <a:rPr lang="en-US" sz="3600" b="1" i="1">
                <a:cs typeface="Times New Roman" pitchFamily="18" charset="0"/>
              </a:rPr>
              <a:t>vacuate-</a:t>
            </a:r>
            <a:r>
              <a:rPr lang="en-US" sz="2400" b="1" i="1">
                <a:cs typeface="Times New Roman" pitchFamily="18" charset="0"/>
              </a:rPr>
              <a:t> Remove yourself from the danger zone as quickly as possible.</a:t>
            </a:r>
          </a:p>
          <a:p>
            <a:pPr algn="just" eaLnBrk="1" hangingPunct="1">
              <a:buFont typeface="Wingdings" pitchFamily="2" charset="2"/>
              <a:buChar char="§"/>
            </a:pPr>
            <a:r>
              <a:rPr lang="en-US" sz="2400" i="1">
                <a:cs typeface="Times New Roman" pitchFamily="18" charset="0"/>
              </a:rPr>
              <a:t>Decide if you can safely evacuate</a:t>
            </a:r>
          </a:p>
          <a:p>
            <a:pPr algn="just" eaLnBrk="1" hangingPunct="1">
              <a:buFont typeface="Wingdings" pitchFamily="2" charset="2"/>
              <a:buChar char="§"/>
            </a:pPr>
            <a:r>
              <a:rPr lang="en-US" sz="2400" i="1">
                <a:cs typeface="Times New Roman" pitchFamily="18" charset="0"/>
              </a:rPr>
              <a:t>Run in a zigzag pattern as fast as you can</a:t>
            </a:r>
          </a:p>
          <a:p>
            <a:pPr algn="just" eaLnBrk="1" hangingPunct="1">
              <a:buFont typeface="Wingdings" pitchFamily="2" charset="2"/>
              <a:buChar char="§"/>
            </a:pPr>
            <a:r>
              <a:rPr lang="en-US" sz="2400" i="1">
                <a:cs typeface="Times New Roman" pitchFamily="18" charset="0"/>
              </a:rPr>
              <a:t>Do not stop running until you are far away from the area</a:t>
            </a:r>
          </a:p>
          <a:p>
            <a:pPr algn="just" eaLnBrk="1" hangingPunct="1">
              <a:buFont typeface="Wingdings" pitchFamily="2" charset="2"/>
              <a:buChar char="§"/>
            </a:pPr>
            <a:r>
              <a:rPr lang="en-US" sz="2400" i="1">
                <a:cs typeface="Times New Roman" pitchFamily="18" charset="0"/>
              </a:rPr>
              <a:t>Bring something to throw with you in case you would encounter the Active Shooter</a:t>
            </a:r>
          </a:p>
          <a:p>
            <a:pPr algn="just" eaLnBrk="1" hangingPunct="1">
              <a:buFont typeface="Wingdings" pitchFamily="2" charset="2"/>
              <a:buChar char="§"/>
            </a:pPr>
            <a:r>
              <a:rPr lang="en-US" sz="2400" i="1">
                <a:cs typeface="Times New Roman" pitchFamily="18" charset="0"/>
              </a:rPr>
              <a:t>Consider if the fall from a window will kill you</a:t>
            </a:r>
          </a:p>
          <a:p>
            <a:pPr algn="just" eaLnBrk="1" hangingPunct="1">
              <a:buFont typeface="Wingdings" pitchFamily="2" charset="2"/>
              <a:buChar char="§"/>
            </a:pPr>
            <a:r>
              <a:rPr lang="en-US" sz="2400" i="1">
                <a:cs typeface="Times New Roman" pitchFamily="18" charset="0"/>
              </a:rPr>
              <a:t>Break out windows and attempt to quickly clear glass from the frame</a:t>
            </a:r>
          </a:p>
          <a:p>
            <a:pPr algn="just" eaLnBrk="1" hangingPunct="1">
              <a:buFont typeface="Wingdings" pitchFamily="2" charset="2"/>
              <a:buChar char="§"/>
            </a:pPr>
            <a:r>
              <a:rPr lang="en-US" sz="2400" i="1">
                <a:cs typeface="Times New Roman" pitchFamily="18" charset="0"/>
              </a:rPr>
              <a:t>Consider using belts, clothing or other items as an improvised rope to shorten the distance you would fall</a:t>
            </a:r>
          </a:p>
          <a:p>
            <a:pPr algn="just" eaLnBrk="1" hangingPunct="1">
              <a:buFont typeface="Wingdings" pitchFamily="2" charset="2"/>
              <a:buChar char="§"/>
            </a:pPr>
            <a:r>
              <a:rPr lang="en-US" sz="2400" i="1">
                <a:cs typeface="Times New Roman" pitchFamily="18" charset="0"/>
              </a:rPr>
              <a:t>Hang by your hands from the window ledge to shorten your drop</a:t>
            </a: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4336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43364" name="Text Box 4"/>
          <p:cNvSpPr txBox="1">
            <a:spLocks noChangeArrowheads="1"/>
          </p:cNvSpPr>
          <p:nvPr/>
        </p:nvSpPr>
        <p:spPr bwMode="auto">
          <a:xfrm>
            <a:off x="457200" y="228600"/>
            <a:ext cx="8458200" cy="611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E</a:t>
            </a:r>
            <a:r>
              <a:rPr lang="en-US" sz="3600" b="1" i="1">
                <a:cs typeface="Times New Roman" pitchFamily="18" charset="0"/>
              </a:rPr>
              <a:t>vacuate-</a:t>
            </a:r>
            <a:r>
              <a:rPr lang="en-US" sz="2400" b="1" i="1">
                <a:cs typeface="Times New Roman" pitchFamily="18" charset="0"/>
              </a:rPr>
              <a:t> Remove yourself from the danger zone as quickly as possible.</a:t>
            </a:r>
          </a:p>
          <a:p>
            <a:pPr algn="just" eaLnBrk="1" hangingPunct="1">
              <a:buFont typeface="Wingdings" pitchFamily="2" charset="2"/>
              <a:buChar char="§"/>
            </a:pPr>
            <a:r>
              <a:rPr lang="en-US" sz="2400" i="1">
                <a:cs typeface="Times New Roman" pitchFamily="18" charset="0"/>
              </a:rPr>
              <a:t>Decide if you can safely evacuate</a:t>
            </a:r>
          </a:p>
          <a:p>
            <a:pPr algn="just" eaLnBrk="1" hangingPunct="1">
              <a:buFont typeface="Wingdings" pitchFamily="2" charset="2"/>
              <a:buChar char="§"/>
            </a:pPr>
            <a:r>
              <a:rPr lang="en-US" sz="2400" i="1">
                <a:cs typeface="Times New Roman" pitchFamily="18" charset="0"/>
              </a:rPr>
              <a:t>Run in a zigzag pattern as fast as you can</a:t>
            </a:r>
          </a:p>
          <a:p>
            <a:pPr algn="just" eaLnBrk="1" hangingPunct="1">
              <a:buFont typeface="Wingdings" pitchFamily="2" charset="2"/>
              <a:buChar char="§"/>
            </a:pPr>
            <a:r>
              <a:rPr lang="en-US" sz="2400" i="1">
                <a:cs typeface="Times New Roman" pitchFamily="18" charset="0"/>
              </a:rPr>
              <a:t>Do not stop running until you are far away from the area</a:t>
            </a:r>
          </a:p>
          <a:p>
            <a:pPr algn="just" eaLnBrk="1" hangingPunct="1">
              <a:buFont typeface="Wingdings" pitchFamily="2" charset="2"/>
              <a:buChar char="§"/>
            </a:pPr>
            <a:r>
              <a:rPr lang="en-US" sz="2400" i="1">
                <a:cs typeface="Times New Roman" pitchFamily="18" charset="0"/>
              </a:rPr>
              <a:t>Bring something to throw with you in case you would encounter the Active Shooter</a:t>
            </a:r>
          </a:p>
          <a:p>
            <a:pPr algn="just" eaLnBrk="1" hangingPunct="1">
              <a:buFont typeface="Wingdings" pitchFamily="2" charset="2"/>
              <a:buChar char="§"/>
            </a:pPr>
            <a:r>
              <a:rPr lang="en-US" sz="2400" i="1">
                <a:cs typeface="Times New Roman" pitchFamily="18" charset="0"/>
              </a:rPr>
              <a:t>Consider if the fall from a window will kill you</a:t>
            </a:r>
          </a:p>
          <a:p>
            <a:pPr algn="just" eaLnBrk="1" hangingPunct="1">
              <a:buFont typeface="Wingdings" pitchFamily="2" charset="2"/>
              <a:buChar char="§"/>
            </a:pPr>
            <a:r>
              <a:rPr lang="en-US" sz="2400" i="1">
                <a:cs typeface="Times New Roman" pitchFamily="18" charset="0"/>
              </a:rPr>
              <a:t>Break out windows and attempt to quickly clear glass from the frame</a:t>
            </a:r>
          </a:p>
          <a:p>
            <a:pPr algn="just" eaLnBrk="1" hangingPunct="1">
              <a:buFont typeface="Wingdings" pitchFamily="2" charset="2"/>
              <a:buChar char="§"/>
            </a:pPr>
            <a:r>
              <a:rPr lang="en-US" sz="2400" i="1">
                <a:cs typeface="Times New Roman" pitchFamily="18" charset="0"/>
              </a:rPr>
              <a:t>Consider using belts, clothing or other items as an improvised rope to shorten the distance you would fall</a:t>
            </a:r>
          </a:p>
          <a:p>
            <a:pPr algn="just" eaLnBrk="1" hangingPunct="1">
              <a:buFont typeface="Wingdings" pitchFamily="2" charset="2"/>
              <a:buChar char="§"/>
            </a:pPr>
            <a:r>
              <a:rPr lang="en-US" sz="2400" i="1">
                <a:cs typeface="Times New Roman" pitchFamily="18" charset="0"/>
              </a:rPr>
              <a:t>Hang by your hands from the window ledge to shorten your drop</a:t>
            </a:r>
          </a:p>
          <a:p>
            <a:pPr algn="just" eaLnBrk="1" hangingPunct="1">
              <a:buFont typeface="Wingdings" pitchFamily="2" charset="2"/>
              <a:buChar char="§"/>
            </a:pPr>
            <a:r>
              <a:rPr lang="en-US" sz="2400" i="1">
                <a:cs typeface="Times New Roman" pitchFamily="18" charset="0"/>
              </a:rPr>
              <a:t>Attempt to drop into shrubs, mulch or grass to lessen the chance of injury</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4438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44388" name="Text Box 4"/>
          <p:cNvSpPr txBox="1">
            <a:spLocks noChangeArrowheads="1"/>
          </p:cNvSpPr>
          <p:nvPr/>
        </p:nvSpPr>
        <p:spPr bwMode="auto">
          <a:xfrm>
            <a:off x="457200" y="228600"/>
            <a:ext cx="8458200" cy="648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E</a:t>
            </a:r>
            <a:r>
              <a:rPr lang="en-US" sz="3600" b="1" i="1">
                <a:cs typeface="Times New Roman" pitchFamily="18" charset="0"/>
              </a:rPr>
              <a:t>vacuate-</a:t>
            </a:r>
            <a:r>
              <a:rPr lang="en-US" sz="2400" b="1" i="1">
                <a:cs typeface="Times New Roman" pitchFamily="18" charset="0"/>
              </a:rPr>
              <a:t> Remove yourself from the danger zone as quickly as possible.</a:t>
            </a:r>
          </a:p>
          <a:p>
            <a:pPr algn="just" eaLnBrk="1" hangingPunct="1">
              <a:buFont typeface="Wingdings" pitchFamily="2" charset="2"/>
              <a:buChar char="§"/>
            </a:pPr>
            <a:r>
              <a:rPr lang="en-US" sz="2400" i="1">
                <a:cs typeface="Times New Roman" pitchFamily="18" charset="0"/>
              </a:rPr>
              <a:t>Decide if you can safely evacuate</a:t>
            </a:r>
          </a:p>
          <a:p>
            <a:pPr algn="just" eaLnBrk="1" hangingPunct="1">
              <a:buFont typeface="Wingdings" pitchFamily="2" charset="2"/>
              <a:buChar char="§"/>
            </a:pPr>
            <a:r>
              <a:rPr lang="en-US" sz="2400" i="1">
                <a:cs typeface="Times New Roman" pitchFamily="18" charset="0"/>
              </a:rPr>
              <a:t>Run in a zigzag pattern as fast as you can</a:t>
            </a:r>
          </a:p>
          <a:p>
            <a:pPr algn="just" eaLnBrk="1" hangingPunct="1">
              <a:buFont typeface="Wingdings" pitchFamily="2" charset="2"/>
              <a:buChar char="§"/>
            </a:pPr>
            <a:r>
              <a:rPr lang="en-US" sz="2400" i="1">
                <a:cs typeface="Times New Roman" pitchFamily="18" charset="0"/>
              </a:rPr>
              <a:t>Do not stop running until you are far away from the area</a:t>
            </a:r>
          </a:p>
          <a:p>
            <a:pPr algn="just" eaLnBrk="1" hangingPunct="1">
              <a:buFont typeface="Wingdings" pitchFamily="2" charset="2"/>
              <a:buChar char="§"/>
            </a:pPr>
            <a:r>
              <a:rPr lang="en-US" sz="2400" i="1">
                <a:cs typeface="Times New Roman" pitchFamily="18" charset="0"/>
              </a:rPr>
              <a:t>Bring something to throw with you in case you would encounter the Active Shooter</a:t>
            </a:r>
          </a:p>
          <a:p>
            <a:pPr algn="just" eaLnBrk="1" hangingPunct="1">
              <a:buFont typeface="Wingdings" pitchFamily="2" charset="2"/>
              <a:buChar char="§"/>
            </a:pPr>
            <a:r>
              <a:rPr lang="en-US" sz="2400" i="1">
                <a:cs typeface="Times New Roman" pitchFamily="18" charset="0"/>
              </a:rPr>
              <a:t>Consider if the fall from a window will kill you</a:t>
            </a:r>
          </a:p>
          <a:p>
            <a:pPr algn="just" eaLnBrk="1" hangingPunct="1">
              <a:buFont typeface="Wingdings" pitchFamily="2" charset="2"/>
              <a:buChar char="§"/>
            </a:pPr>
            <a:r>
              <a:rPr lang="en-US" sz="2400" i="1">
                <a:cs typeface="Times New Roman" pitchFamily="18" charset="0"/>
              </a:rPr>
              <a:t>Break out windows and attempt to quickly clear glass from the frame</a:t>
            </a:r>
          </a:p>
          <a:p>
            <a:pPr algn="just" eaLnBrk="1" hangingPunct="1">
              <a:buFont typeface="Wingdings" pitchFamily="2" charset="2"/>
              <a:buChar char="§"/>
            </a:pPr>
            <a:r>
              <a:rPr lang="en-US" sz="2400" i="1">
                <a:cs typeface="Times New Roman" pitchFamily="18" charset="0"/>
              </a:rPr>
              <a:t>Consider using belts, clothing or other items as an improvised rope to shorten the distance you would fall</a:t>
            </a:r>
          </a:p>
          <a:p>
            <a:pPr algn="just" eaLnBrk="1" hangingPunct="1">
              <a:buFont typeface="Wingdings" pitchFamily="2" charset="2"/>
              <a:buChar char="§"/>
            </a:pPr>
            <a:r>
              <a:rPr lang="en-US" sz="2400" i="1">
                <a:cs typeface="Times New Roman" pitchFamily="18" charset="0"/>
              </a:rPr>
              <a:t>Hang by your hands from the window ledge to shorten your drop</a:t>
            </a:r>
          </a:p>
          <a:p>
            <a:pPr algn="just" eaLnBrk="1" hangingPunct="1">
              <a:buFont typeface="Wingdings" pitchFamily="2" charset="2"/>
              <a:buChar char="§"/>
            </a:pPr>
            <a:r>
              <a:rPr lang="en-US" sz="2400" i="1">
                <a:cs typeface="Times New Roman" pitchFamily="18" charset="0"/>
              </a:rPr>
              <a:t>Attempt to drop into shrubs, mulch or grass to lessen the chance of injury</a:t>
            </a:r>
          </a:p>
          <a:p>
            <a:pPr algn="just" eaLnBrk="1" hangingPunct="1">
              <a:buFont typeface="Wingdings" pitchFamily="2" charset="2"/>
              <a:buChar char="§"/>
            </a:pPr>
            <a:r>
              <a:rPr lang="en-US" sz="2400" i="1">
                <a:cs typeface="Times New Roman" pitchFamily="18" charset="0"/>
              </a:rPr>
              <a:t>Do not attempt to drive from the area </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45411" name="Text Box 4"/>
          <p:cNvSpPr txBox="1">
            <a:spLocks noChangeArrowheads="1"/>
          </p:cNvSpPr>
          <p:nvPr/>
        </p:nvSpPr>
        <p:spPr bwMode="auto">
          <a:xfrm>
            <a:off x="457200" y="228600"/>
            <a:ext cx="8458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u="sng">
                <a:cs typeface="Times New Roman" pitchFamily="18" charset="0"/>
              </a:rPr>
              <a:t>Secondary Issues</a:t>
            </a:r>
            <a:endParaRPr lang="en-US" sz="2400" i="1">
              <a:cs typeface="Times New Roman" pitchFamily="18" charset="0"/>
            </a:endParaRPr>
          </a:p>
          <a:p>
            <a:pPr eaLnBrk="1" hangingPunct="1"/>
            <a:r>
              <a:rPr lang="en-US" sz="2400" b="1">
                <a:cs typeface="Times New Roman" pitchFamily="18" charset="0"/>
              </a:rPr>
              <a:t> </a:t>
            </a:r>
            <a:endParaRPr lang="en-US" sz="2400">
              <a:cs typeface="Times New Roman" pitchFamily="18" charset="0"/>
            </a:endParaRPr>
          </a:p>
          <a:p>
            <a:pPr eaLnBrk="1" hangingPunct="1"/>
            <a:r>
              <a:rPr lang="en-US" sz="2400" i="1">
                <a:cs typeface="Times New Roman" pitchFamily="18" charset="0"/>
              </a:rPr>
              <a:t>Responding Police will have their weapons drawn and ready for use. They do not know exactly who the shooter is and will probably point weapons at you. Just remain calm and follow any directions they may give you. You may be asked questions, patted down, and given orders to exit certain ways.</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4643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46436" name="Text Box 4"/>
          <p:cNvSpPr txBox="1">
            <a:spLocks noChangeArrowheads="1"/>
          </p:cNvSpPr>
          <p:nvPr/>
        </p:nvSpPr>
        <p:spPr bwMode="auto">
          <a:xfrm>
            <a:off x="457200" y="228600"/>
            <a:ext cx="8458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u="sng">
                <a:cs typeface="Times New Roman" pitchFamily="18" charset="0"/>
              </a:rPr>
              <a:t>Secondary Issues</a:t>
            </a:r>
            <a:endParaRPr lang="en-US" sz="2400" i="1">
              <a:cs typeface="Times New Roman" pitchFamily="18" charset="0"/>
            </a:endParaRPr>
          </a:p>
          <a:p>
            <a:pPr eaLnBrk="1" hangingPunct="1"/>
            <a:r>
              <a:rPr lang="en-US" sz="2400" b="1">
                <a:cs typeface="Times New Roman" pitchFamily="18" charset="0"/>
              </a:rPr>
              <a:t> </a:t>
            </a:r>
            <a:endParaRPr lang="en-US" sz="2400">
              <a:cs typeface="Times New Roman" pitchFamily="18" charset="0"/>
            </a:endParaRPr>
          </a:p>
          <a:p>
            <a:pPr eaLnBrk="1" hangingPunct="1"/>
            <a:r>
              <a:rPr lang="en-US" sz="2400" i="1">
                <a:cs typeface="Times New Roman" pitchFamily="18" charset="0"/>
              </a:rPr>
              <a:t>Responding Police are there to stop the Active Shooter as soon as possible. They will bypass injured people and will not help you escape. Only after the shooter is stopped will they begin to provide other assistance.</a:t>
            </a: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4745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47460" name="Text Box 4"/>
          <p:cNvSpPr txBox="1">
            <a:spLocks noChangeArrowheads="1"/>
          </p:cNvSpPr>
          <p:nvPr/>
        </p:nvSpPr>
        <p:spPr bwMode="auto">
          <a:xfrm>
            <a:off x="457200" y="228600"/>
            <a:ext cx="8458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u="sng">
                <a:cs typeface="Times New Roman" pitchFamily="18" charset="0"/>
              </a:rPr>
              <a:t>Secondary Issues</a:t>
            </a:r>
            <a:endParaRPr lang="en-US" sz="2400" i="1">
              <a:cs typeface="Times New Roman" pitchFamily="18" charset="0"/>
            </a:endParaRPr>
          </a:p>
          <a:p>
            <a:pPr eaLnBrk="1" hangingPunct="1"/>
            <a:r>
              <a:rPr lang="en-US" sz="2400" b="1">
                <a:cs typeface="Times New Roman" pitchFamily="18" charset="0"/>
              </a:rPr>
              <a:t> </a:t>
            </a:r>
            <a:endParaRPr lang="en-US" sz="2400">
              <a:cs typeface="Times New Roman" pitchFamily="18" charset="0"/>
            </a:endParaRPr>
          </a:p>
          <a:p>
            <a:pPr eaLnBrk="1" hangingPunct="1"/>
            <a:r>
              <a:rPr lang="en-US" sz="2400" i="1">
                <a:cs typeface="Times New Roman" pitchFamily="18" charset="0"/>
              </a:rPr>
              <a:t>If you come into possession of a weapon, do NOT, carry or brandish it! Police may think you are the Active Shooter. If possible, put it in a trashcan and carry it with you. If you come across Police, calmly tell them what you are carrying and why. Follow their commands.</a:t>
            </a:r>
          </a:p>
          <a:p>
            <a:pPr eaLnBrk="1" hangingPunct="1"/>
            <a:endParaRPr lang="en-US" sz="2400" i="1">
              <a:cs typeface="Times New Roman" pitchFamily="18" charset="0"/>
            </a:endParaRPr>
          </a:p>
          <a:p>
            <a:pPr eaLnBrk="1" hangingPunct="1"/>
            <a:r>
              <a:rPr lang="en-US" sz="2400" i="1">
                <a:cs typeface="Times New Roman" pitchFamily="18" charset="0"/>
              </a:rPr>
              <a:t>Or, place trash can over it and have someone sit on it.</a:t>
            </a: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4848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48484" name="Text Box 4"/>
          <p:cNvSpPr txBox="1">
            <a:spLocks noChangeArrowheads="1"/>
          </p:cNvSpPr>
          <p:nvPr/>
        </p:nvSpPr>
        <p:spPr bwMode="auto">
          <a:xfrm>
            <a:off x="457200" y="228600"/>
            <a:ext cx="8458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u="sng">
                <a:cs typeface="Times New Roman" pitchFamily="18" charset="0"/>
              </a:rPr>
              <a:t>Secondary Issues</a:t>
            </a:r>
            <a:endParaRPr lang="en-US" sz="2400" i="1">
              <a:cs typeface="Times New Roman" pitchFamily="18" charset="0"/>
            </a:endParaRPr>
          </a:p>
          <a:p>
            <a:pPr eaLnBrk="1" hangingPunct="1"/>
            <a:r>
              <a:rPr lang="en-US" sz="2400" b="1">
                <a:cs typeface="Times New Roman" pitchFamily="18" charset="0"/>
              </a:rPr>
              <a:t> </a:t>
            </a:r>
            <a:endParaRPr lang="en-US" sz="2400">
              <a:cs typeface="Times New Roman" pitchFamily="18" charset="0"/>
            </a:endParaRPr>
          </a:p>
          <a:p>
            <a:pPr eaLnBrk="1" hangingPunct="1"/>
            <a:r>
              <a:rPr lang="en-US" sz="2400" i="1">
                <a:cs typeface="Times New Roman" pitchFamily="18" charset="0"/>
              </a:rPr>
              <a:t>Be prepared to provide first aid. Think outside the box. Tampons and feminine napkins can be used to stop blood loss. Shoe laces and belts can be used to secure tourniquets. Weighted shoes can be tied around a person’s head to immobilize it. Remember it may be several hours until can safely move an injured person. The actions you take immediately to treat them may save their life.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600" b="1" dirty="0" smtClean="0">
                <a:latin typeface="+mj-lt"/>
              </a:rPr>
              <a:t>Preparing Our Faculty and Students</a:t>
            </a:r>
            <a:endParaRPr lang="en-US" b="1" dirty="0">
              <a:latin typeface="+mj-lt"/>
            </a:endParaRPr>
          </a:p>
        </p:txBody>
      </p:sp>
      <p:sp>
        <p:nvSpPr>
          <p:cNvPr id="20483" name="Content Placeholder 2"/>
          <p:cNvSpPr>
            <a:spLocks noGrp="1"/>
          </p:cNvSpPr>
          <p:nvPr>
            <p:ph sz="quarter" idx="1"/>
          </p:nvPr>
        </p:nvSpPr>
        <p:spPr>
          <a:xfrm>
            <a:off x="301625" y="1527175"/>
            <a:ext cx="8504238" cy="4949825"/>
          </a:xfrm>
        </p:spPr>
        <p:txBody>
          <a:bodyPr/>
          <a:lstStyle/>
          <a:p>
            <a:pPr eaLnBrk="1" hangingPunct="1"/>
            <a:r>
              <a:rPr lang="en-US" sz="3600" smtClean="0">
                <a:latin typeface="Georgia" pitchFamily="18" charset="0"/>
              </a:rPr>
              <a:t>Traditional response is the defensive strategy of Securing-in-Place, called LOCKDOWN.</a:t>
            </a:r>
          </a:p>
        </p:txBody>
      </p:sp>
      <p:sp>
        <p:nvSpPr>
          <p:cNvPr id="20484"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4950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49508" name="Text Box 4"/>
          <p:cNvSpPr txBox="1">
            <a:spLocks noChangeArrowheads="1"/>
          </p:cNvSpPr>
          <p:nvPr/>
        </p:nvSpPr>
        <p:spPr bwMode="auto">
          <a:xfrm>
            <a:off x="457200" y="228600"/>
            <a:ext cx="8458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u="sng">
                <a:cs typeface="Times New Roman" pitchFamily="18" charset="0"/>
              </a:rPr>
              <a:t>Secondary Issues</a:t>
            </a:r>
            <a:endParaRPr lang="en-US" sz="2400" i="1">
              <a:cs typeface="Times New Roman" pitchFamily="18" charset="0"/>
            </a:endParaRPr>
          </a:p>
          <a:p>
            <a:pPr eaLnBrk="1" hangingPunct="1"/>
            <a:r>
              <a:rPr lang="en-US" sz="2400" b="1">
                <a:cs typeface="Times New Roman" pitchFamily="18" charset="0"/>
              </a:rPr>
              <a:t> </a:t>
            </a:r>
            <a:endParaRPr lang="en-US" sz="2400">
              <a:cs typeface="Times New Roman" pitchFamily="18" charset="0"/>
            </a:endParaRPr>
          </a:p>
          <a:p>
            <a:pPr eaLnBrk="1" hangingPunct="1"/>
            <a:r>
              <a:rPr lang="en-US" sz="2400" i="1">
                <a:cs typeface="Times New Roman" pitchFamily="18" charset="0"/>
              </a:rPr>
              <a:t>If you are in lockdown for a long period of time, staff should give consideration to issues such as bathroom use, keeping people calm, etc.</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5053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50532" name="Text Box 4"/>
          <p:cNvSpPr txBox="1">
            <a:spLocks noChangeArrowheads="1"/>
          </p:cNvSpPr>
          <p:nvPr/>
        </p:nvSpPr>
        <p:spPr bwMode="auto">
          <a:xfrm>
            <a:off x="457200" y="228600"/>
            <a:ext cx="8458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u="sng">
                <a:cs typeface="Times New Roman" pitchFamily="18" charset="0"/>
              </a:rPr>
              <a:t>Secondary Issues</a:t>
            </a:r>
            <a:endParaRPr lang="en-US" sz="2400" i="1">
              <a:cs typeface="Times New Roman" pitchFamily="18" charset="0"/>
            </a:endParaRPr>
          </a:p>
          <a:p>
            <a:pPr eaLnBrk="1" hangingPunct="1"/>
            <a:r>
              <a:rPr lang="en-US" sz="2400" b="1">
                <a:cs typeface="Times New Roman" pitchFamily="18" charset="0"/>
              </a:rPr>
              <a:t> </a:t>
            </a:r>
            <a:endParaRPr lang="en-US" sz="2400">
              <a:cs typeface="Times New Roman" pitchFamily="18" charset="0"/>
            </a:endParaRPr>
          </a:p>
          <a:p>
            <a:pPr eaLnBrk="1" hangingPunct="1"/>
            <a:r>
              <a:rPr lang="en-US" sz="2400" i="1">
                <a:cs typeface="Times New Roman" pitchFamily="18" charset="0"/>
              </a:rPr>
              <a:t>Discuss before hand with people in your classes where you will meet up should you have to evacuate and make it a place easily accessible and far away from the scene.</a:t>
            </a: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5155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51556" name="Text Box 4"/>
          <p:cNvSpPr txBox="1">
            <a:spLocks noChangeArrowheads="1"/>
          </p:cNvSpPr>
          <p:nvPr/>
        </p:nvSpPr>
        <p:spPr bwMode="auto">
          <a:xfrm>
            <a:off x="457200" y="228600"/>
            <a:ext cx="8458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u="sng">
                <a:cs typeface="Times New Roman" pitchFamily="18" charset="0"/>
              </a:rPr>
              <a:t>Secondary Issues</a:t>
            </a:r>
            <a:endParaRPr lang="en-US" sz="2400" i="1">
              <a:cs typeface="Times New Roman" pitchFamily="18" charset="0"/>
            </a:endParaRPr>
          </a:p>
          <a:p>
            <a:pPr eaLnBrk="1" hangingPunct="1"/>
            <a:r>
              <a:rPr lang="en-US" sz="2400" b="1">
                <a:cs typeface="Times New Roman" pitchFamily="18" charset="0"/>
              </a:rPr>
              <a:t> </a:t>
            </a:r>
            <a:endParaRPr lang="en-US" sz="2400">
              <a:cs typeface="Times New Roman" pitchFamily="18" charset="0"/>
            </a:endParaRPr>
          </a:p>
          <a:p>
            <a:pPr eaLnBrk="1" hangingPunct="1"/>
            <a:r>
              <a:rPr lang="en-US" sz="2400" i="1">
                <a:cs typeface="Times New Roman" pitchFamily="18" charset="0"/>
              </a:rPr>
              <a:t>Talk to your fellow students and teachers before hand to know if they have any special skills. Consider strategic placement of these people in a classroom or office setting. You may have current or ex-military personnel, medically trained persons, or even people trained in martial arts that can provide assistance in this type of incident.</a:t>
            </a: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5257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pic>
        <p:nvPicPr>
          <p:cNvPr id="152580" name="Picture 6" descr="school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058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5360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pic>
        <p:nvPicPr>
          <p:cNvPr id="153604" name="Picture 4" descr="caric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228600"/>
            <a:ext cx="3629025" cy="640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5" name="Text Box 5"/>
          <p:cNvSpPr txBox="1">
            <a:spLocks noChangeArrowheads="1"/>
          </p:cNvSpPr>
          <p:nvPr/>
        </p:nvSpPr>
        <p:spPr bwMode="auto">
          <a:xfrm>
            <a:off x="3733800" y="990600"/>
            <a:ext cx="51054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t>ENHANCED LOCKDOWN </a:t>
            </a:r>
          </a:p>
          <a:p>
            <a:pPr algn="ctr" eaLnBrk="1" hangingPunct="1">
              <a:spcBef>
                <a:spcPct val="50000"/>
              </a:spcBef>
            </a:pPr>
            <a:r>
              <a:rPr lang="en-US"/>
              <a:t>‘RESPONSE OPTIONS’</a:t>
            </a:r>
          </a:p>
          <a:p>
            <a:pPr algn="ctr" eaLnBrk="1" hangingPunct="1">
              <a:spcBef>
                <a:spcPct val="50000"/>
              </a:spcBef>
            </a:pPr>
            <a:endParaRPr lang="en-US"/>
          </a:p>
          <a:p>
            <a:pPr algn="ctr" eaLnBrk="1" hangingPunct="1">
              <a:spcBef>
                <a:spcPct val="50000"/>
              </a:spcBef>
            </a:pPr>
            <a:endParaRPr lang="en-US" sz="4000" b="1"/>
          </a:p>
          <a:p>
            <a:pPr algn="ctr" eaLnBrk="1" hangingPunct="1">
              <a:spcBef>
                <a:spcPct val="50000"/>
              </a:spcBef>
            </a:pPr>
            <a:r>
              <a:rPr lang="en-US" sz="4000" b="1"/>
              <a:t>Questions?</a:t>
            </a:r>
            <a:endParaRPr lang="en-US" sz="4000"/>
          </a:p>
        </p:txBody>
      </p:sp>
      <p:sp>
        <p:nvSpPr>
          <p:cNvPr id="153606" name="Title 1"/>
          <p:cNvSpPr>
            <a:spLocks/>
          </p:cNvSpPr>
          <p:nvPr/>
        </p:nvSpPr>
        <p:spPr bwMode="auto">
          <a:xfrm>
            <a:off x="3657600" y="228600"/>
            <a:ext cx="51784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4400" b="1">
                <a:latin typeface="Georgia" pitchFamily="18" charset="0"/>
              </a:rPr>
              <a:t>A.L.</a:t>
            </a:r>
            <a:r>
              <a:rPr lang="en-US" sz="4400" b="1">
                <a:latin typeface="Webdings" pitchFamily="18" charset="2"/>
              </a:rPr>
              <a:t>i</a:t>
            </a:r>
            <a:r>
              <a:rPr lang="en-US" sz="4400" b="1">
                <a:latin typeface="Georgia" pitchFamily="18" charset="0"/>
              </a:rPr>
              <a:t>.C.E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fontAlgn="auto" hangingPunct="1">
              <a:spcAft>
                <a:spcPts val="0"/>
              </a:spcAft>
              <a:defRPr/>
            </a:pPr>
            <a:r>
              <a:rPr lang="en-US" sz="3600" b="1" dirty="0" smtClean="0">
                <a:solidFill>
                  <a:schemeClr val="accent3">
                    <a:shade val="75000"/>
                  </a:schemeClr>
                </a:solidFill>
                <a:latin typeface="+mj-lt"/>
              </a:rPr>
              <a:t>Preparing Our Faculty and Students</a:t>
            </a:r>
            <a:endParaRPr lang="en-US" b="1" dirty="0">
              <a:solidFill>
                <a:schemeClr val="accent3">
                  <a:shade val="75000"/>
                </a:schemeClr>
              </a:solidFill>
              <a:latin typeface="+mj-lt"/>
            </a:endParaRPr>
          </a:p>
        </p:txBody>
      </p:sp>
      <p:sp>
        <p:nvSpPr>
          <p:cNvPr id="21507" name="Content Placeholder 2"/>
          <p:cNvSpPr>
            <a:spLocks noGrp="1"/>
          </p:cNvSpPr>
          <p:nvPr>
            <p:ph sz="quarter" idx="4294967295"/>
          </p:nvPr>
        </p:nvSpPr>
        <p:spPr>
          <a:xfrm>
            <a:off x="301625" y="1527175"/>
            <a:ext cx="8504238" cy="4949825"/>
          </a:xfrm>
        </p:spPr>
        <p:txBody>
          <a:bodyPr/>
          <a:lstStyle/>
          <a:p>
            <a:pPr eaLnBrk="1" hangingPunct="1"/>
            <a:r>
              <a:rPr lang="en-US" sz="3600" smtClean="0">
                <a:latin typeface="Georgia" pitchFamily="18" charset="0"/>
              </a:rPr>
              <a:t>Traditional response is the defensive strategy of Securing-in-Place, called LOCKDOWN.</a:t>
            </a:r>
          </a:p>
          <a:p>
            <a:pPr eaLnBrk="1" hangingPunct="1"/>
            <a:r>
              <a:rPr lang="en-US" sz="3600" smtClean="0">
                <a:latin typeface="Georgia" pitchFamily="18" charset="0"/>
              </a:rPr>
              <a:t>One tool in the toolbox – best practice?</a:t>
            </a:r>
          </a:p>
        </p:txBody>
      </p:sp>
      <p:sp>
        <p:nvSpPr>
          <p:cNvPr id="21508"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fontAlgn="auto" hangingPunct="1">
              <a:spcAft>
                <a:spcPts val="0"/>
              </a:spcAft>
              <a:defRPr/>
            </a:pPr>
            <a:r>
              <a:rPr lang="en-US" sz="3600" b="1" dirty="0" smtClean="0">
                <a:solidFill>
                  <a:schemeClr val="accent3">
                    <a:shade val="75000"/>
                  </a:schemeClr>
                </a:solidFill>
                <a:latin typeface="+mj-lt"/>
              </a:rPr>
              <a:t>Preparing Our Faculty and Students</a:t>
            </a:r>
            <a:endParaRPr lang="en-US" b="1" dirty="0">
              <a:solidFill>
                <a:schemeClr val="accent3">
                  <a:shade val="75000"/>
                </a:schemeClr>
              </a:solidFill>
              <a:latin typeface="+mj-lt"/>
            </a:endParaRPr>
          </a:p>
        </p:txBody>
      </p:sp>
      <p:sp>
        <p:nvSpPr>
          <p:cNvPr id="22531" name="Content Placeholder 2"/>
          <p:cNvSpPr>
            <a:spLocks noGrp="1"/>
          </p:cNvSpPr>
          <p:nvPr>
            <p:ph sz="quarter" idx="4294967295"/>
          </p:nvPr>
        </p:nvSpPr>
        <p:spPr>
          <a:xfrm>
            <a:off x="301625" y="1527175"/>
            <a:ext cx="8504238" cy="4949825"/>
          </a:xfrm>
        </p:spPr>
        <p:txBody>
          <a:bodyPr/>
          <a:lstStyle/>
          <a:p>
            <a:pPr eaLnBrk="1" hangingPunct="1"/>
            <a:r>
              <a:rPr lang="en-US" sz="3600" smtClean="0">
                <a:latin typeface="Georgia" pitchFamily="18" charset="0"/>
              </a:rPr>
              <a:t>Traditional response is the defensive strategy of Securing-in-Place, called LOCKDOWN.</a:t>
            </a:r>
          </a:p>
          <a:p>
            <a:pPr eaLnBrk="1" hangingPunct="1"/>
            <a:r>
              <a:rPr lang="en-US" sz="3600" smtClean="0">
                <a:latin typeface="Georgia" pitchFamily="18" charset="0"/>
              </a:rPr>
              <a:t>One tool in the toolbox – best practice?</a:t>
            </a:r>
          </a:p>
          <a:p>
            <a:pPr eaLnBrk="1" hangingPunct="1"/>
            <a:r>
              <a:rPr lang="en-US" sz="3600" smtClean="0">
                <a:latin typeface="Georgia" pitchFamily="18" charset="0"/>
              </a:rPr>
              <a:t>Goal: to equip staff and students with more options that work in “real” situations.</a:t>
            </a:r>
          </a:p>
        </p:txBody>
      </p:sp>
      <p:sp>
        <p:nvSpPr>
          <p:cNvPr id="22532"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
        <p:nvSpPr>
          <p:cNvPr id="23555" name="Subtitle 2"/>
          <p:cNvSpPr>
            <a:spLocks/>
          </p:cNvSpPr>
          <p:nvPr/>
        </p:nvSpPr>
        <p:spPr bwMode="auto">
          <a:xfrm>
            <a:off x="1295400" y="2819400"/>
            <a:ext cx="6477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1"/>
              </a:buClr>
              <a:buSzPct val="85000"/>
              <a:buFont typeface="Wingdings 2" pitchFamily="18" charset="2"/>
              <a:buNone/>
            </a:pPr>
            <a:r>
              <a:rPr lang="en-US" sz="4800" b="1">
                <a:latin typeface="Georgia" pitchFamily="18" charset="0"/>
              </a:rPr>
              <a:t>ACTIVE </a:t>
            </a:r>
          </a:p>
          <a:p>
            <a:pPr algn="ctr">
              <a:spcBef>
                <a:spcPct val="20000"/>
              </a:spcBef>
              <a:buClr>
                <a:schemeClr val="accent1"/>
              </a:buClr>
              <a:buSzPct val="85000"/>
              <a:buFont typeface="Wingdings 2" pitchFamily="18" charset="2"/>
              <a:buNone/>
            </a:pPr>
            <a:r>
              <a:rPr lang="en-US" sz="4800" b="1">
                <a:latin typeface="Georgia" pitchFamily="18" charset="0"/>
              </a:rPr>
              <a:t>SHOOTER</a:t>
            </a:r>
          </a:p>
          <a:p>
            <a:pPr algn="ctr">
              <a:spcBef>
                <a:spcPct val="20000"/>
              </a:spcBef>
              <a:buClr>
                <a:schemeClr val="accent1"/>
              </a:buClr>
              <a:buSzPct val="85000"/>
              <a:buFont typeface="Wingdings 2" pitchFamily="18" charset="2"/>
              <a:buNone/>
            </a:pPr>
            <a:r>
              <a:rPr lang="en-US" sz="4800" b="1">
                <a:latin typeface="Georgia" pitchFamily="18" charset="0"/>
              </a:rPr>
              <a:t>MYTHS:</a:t>
            </a:r>
            <a:endParaRPr lang="en-US" sz="3200" b="1">
              <a:latin typeface="Georgia"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52400"/>
            <a:ext cx="8229600" cy="914400"/>
          </a:xfrm>
        </p:spPr>
        <p:txBody>
          <a:bodyPr>
            <a:normAutofit fontScale="90000"/>
          </a:bodyPr>
          <a:lstStyle/>
          <a:p>
            <a:pPr eaLnBrk="1" hangingPunct="1">
              <a:defRPr/>
            </a:pPr>
            <a:r>
              <a:rPr lang="en-US" sz="3000" b="1" smtClean="0">
                <a:latin typeface="Georgia" pitchFamily="18" charset="0"/>
              </a:rPr>
              <a:t>Myth #1: They always display tendencies for violent acts</a:t>
            </a:r>
            <a:endParaRPr lang="en-US" sz="3000" smtClean="0">
              <a:latin typeface="Georgia" pitchFamily="18" charset="0"/>
            </a:endParaRPr>
          </a:p>
        </p:txBody>
      </p:sp>
      <p:sp>
        <p:nvSpPr>
          <p:cNvPr id="24579" name="TextBox 3"/>
          <p:cNvSpPr txBox="1">
            <a:spLocks noChangeArrowheads="1"/>
          </p:cNvSpPr>
          <p:nvPr/>
        </p:nvSpPr>
        <p:spPr bwMode="auto">
          <a:xfrm>
            <a:off x="45720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914400"/>
          </a:xfrm>
        </p:spPr>
        <p:txBody>
          <a:bodyPr>
            <a:normAutofit fontScale="90000"/>
          </a:bodyPr>
          <a:lstStyle/>
          <a:p>
            <a:pPr eaLnBrk="1" hangingPunct="1">
              <a:defRPr/>
            </a:pPr>
            <a:r>
              <a:rPr lang="en-US" sz="3000" b="1" smtClean="0">
                <a:solidFill>
                  <a:srgbClr val="7B9899"/>
                </a:solidFill>
                <a:latin typeface="Georgia" pitchFamily="18" charset="0"/>
              </a:rPr>
              <a:t>Myth #1: They always display tendencies for violent acts</a:t>
            </a:r>
            <a:endParaRPr lang="en-US" sz="3000" smtClean="0">
              <a:solidFill>
                <a:srgbClr val="7B9899"/>
              </a:solidFill>
              <a:latin typeface="Georgia" pitchFamily="18" charset="0"/>
            </a:endParaRPr>
          </a:p>
        </p:txBody>
      </p:sp>
      <p:sp>
        <p:nvSpPr>
          <p:cNvPr id="25603" name="Content Placeholder 2"/>
          <p:cNvSpPr>
            <a:spLocks noGrp="1"/>
          </p:cNvSpPr>
          <p:nvPr>
            <p:ph sz="quarter" idx="1"/>
          </p:nvPr>
        </p:nvSpPr>
        <p:spPr>
          <a:xfrm>
            <a:off x="301625" y="1527175"/>
            <a:ext cx="8504238" cy="4572000"/>
          </a:xfrm>
        </p:spPr>
        <p:txBody>
          <a:bodyPr/>
          <a:lstStyle/>
          <a:p>
            <a:pPr eaLnBrk="1" hangingPunct="1"/>
            <a:endParaRPr lang="en-US" smtClean="0">
              <a:latin typeface="Georgia" pitchFamily="18" charset="0"/>
            </a:endParaRPr>
          </a:p>
          <a:p>
            <a:pPr eaLnBrk="1" hangingPunct="1"/>
            <a:r>
              <a:rPr lang="en-US" sz="4000" smtClean="0">
                <a:latin typeface="Georgia" pitchFamily="18" charset="0"/>
              </a:rPr>
              <a:t>While many do show signs, in most cases those signs are not recognized until after the deed.</a:t>
            </a:r>
          </a:p>
          <a:p>
            <a:pPr eaLnBrk="1" hangingPunct="1">
              <a:buFont typeface="Wingdings 2" pitchFamily="18" charset="2"/>
              <a:buNone/>
            </a:pPr>
            <a:endParaRPr lang="en-US" sz="4000" smtClean="0">
              <a:latin typeface="Georgia" pitchFamily="18" charset="0"/>
            </a:endParaRPr>
          </a:p>
        </p:txBody>
      </p:sp>
      <p:sp>
        <p:nvSpPr>
          <p:cNvPr id="25604" name="TextBox 3"/>
          <p:cNvSpPr txBox="1">
            <a:spLocks noChangeArrowheads="1"/>
          </p:cNvSpPr>
          <p:nvPr/>
        </p:nvSpPr>
        <p:spPr bwMode="auto">
          <a:xfrm>
            <a:off x="45720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sz="half" idx="4294967295"/>
          </p:nvPr>
        </p:nvSpPr>
        <p:spPr>
          <a:xfrm>
            <a:off x="457200" y="228600"/>
            <a:ext cx="8077200" cy="6400800"/>
          </a:xfrm>
        </p:spPr>
        <p:txBody>
          <a:bodyPr/>
          <a:lstStyle/>
          <a:p>
            <a:pPr lvl="1" eaLnBrk="1" hangingPunct="1">
              <a:buFont typeface="Wingdings" pitchFamily="2" charset="2"/>
              <a:buChar char="v"/>
            </a:pPr>
            <a:r>
              <a:rPr lang="en-US" sz="1800" b="1" smtClean="0">
                <a:solidFill>
                  <a:schemeClr val="tx1"/>
                </a:solidFill>
              </a:rPr>
              <a:t> </a:t>
            </a:r>
            <a:r>
              <a:rPr lang="en-US" sz="2400" b="1" smtClean="0">
                <a:solidFill>
                  <a:schemeClr val="tx1"/>
                </a:solidFill>
              </a:rPr>
              <a:t>Officer Adam Gongwer</a:t>
            </a:r>
          </a:p>
          <a:p>
            <a:pPr lvl="2" eaLnBrk="1" hangingPunct="1">
              <a:buClr>
                <a:srgbClr val="FF0000"/>
              </a:buClr>
              <a:buFont typeface="Wingdings" pitchFamily="2" charset="2"/>
              <a:buChar char="v"/>
            </a:pPr>
            <a:endParaRPr lang="en-US" sz="1800" smtClean="0"/>
          </a:p>
          <a:p>
            <a:pPr lvl="2" eaLnBrk="1" hangingPunct="1">
              <a:buClr>
                <a:srgbClr val="FF0000"/>
              </a:buClr>
              <a:buFont typeface="Wingdings" pitchFamily="2" charset="2"/>
              <a:buChar char="v"/>
            </a:pPr>
            <a:r>
              <a:rPr lang="en-US" sz="1800" b="1" smtClean="0"/>
              <a:t> 13</a:t>
            </a:r>
            <a:r>
              <a:rPr lang="en-US" sz="1800" b="1" baseline="30000" smtClean="0"/>
              <a:t>th</a:t>
            </a:r>
            <a:r>
              <a:rPr lang="en-US" sz="1800" b="1" smtClean="0"/>
              <a:t> year with Ontario Police</a:t>
            </a:r>
          </a:p>
          <a:p>
            <a:pPr lvl="2" eaLnBrk="1" hangingPunct="1">
              <a:buClr>
                <a:srgbClr val="FF0000"/>
              </a:buClr>
              <a:buFont typeface="Wingdings" pitchFamily="2" charset="2"/>
              <a:buChar char="v"/>
            </a:pPr>
            <a:r>
              <a:rPr lang="en-US" sz="1800" b="1" smtClean="0"/>
              <a:t> 8</a:t>
            </a:r>
            <a:r>
              <a:rPr lang="en-US" sz="1800" b="1" baseline="30000" smtClean="0"/>
              <a:t>th</a:t>
            </a:r>
            <a:r>
              <a:rPr lang="en-US" sz="1800" b="1" smtClean="0"/>
              <a:t> year as SRO (School Resource Officer)</a:t>
            </a:r>
          </a:p>
          <a:p>
            <a:pPr lvl="2" eaLnBrk="1" hangingPunct="1">
              <a:buClr>
                <a:srgbClr val="FF0000"/>
              </a:buClr>
              <a:buFont typeface="Wingdings" pitchFamily="2" charset="2"/>
              <a:buChar char="v"/>
            </a:pPr>
            <a:r>
              <a:rPr lang="en-US" sz="1800" b="1" smtClean="0"/>
              <a:t> HNT Member (2006)</a:t>
            </a:r>
          </a:p>
          <a:p>
            <a:pPr lvl="2" eaLnBrk="1" hangingPunct="1">
              <a:buClr>
                <a:srgbClr val="FF0000"/>
              </a:buClr>
              <a:buFont typeface="Wingdings" pitchFamily="2" charset="2"/>
              <a:buChar char="v"/>
            </a:pPr>
            <a:r>
              <a:rPr lang="en-US" sz="1800" b="1" smtClean="0"/>
              <a:t> D.A.R.E. Class #61 (2009)</a:t>
            </a:r>
          </a:p>
          <a:p>
            <a:pPr lvl="2" eaLnBrk="1" hangingPunct="1">
              <a:buClr>
                <a:srgbClr val="FF0000"/>
              </a:buClr>
              <a:buFont typeface="Wingdings" pitchFamily="2" charset="2"/>
              <a:buChar char="v"/>
            </a:pPr>
            <a:r>
              <a:rPr lang="en-US" sz="1800" b="1" smtClean="0"/>
              <a:t> A.L.i.C.E. instructor (Lockdown enhancements)</a:t>
            </a:r>
          </a:p>
          <a:p>
            <a:pPr lvl="2" eaLnBrk="1" hangingPunct="1">
              <a:buClr>
                <a:srgbClr val="FF0000"/>
              </a:buClr>
              <a:buFont typeface="Wingdings" pitchFamily="2" charset="2"/>
              <a:buChar char="v"/>
            </a:pPr>
            <a:r>
              <a:rPr lang="en-US" sz="1800" b="1" smtClean="0"/>
              <a:t> Secretary/Treasurer for Board of Directors ‘15-’17</a:t>
            </a:r>
          </a:p>
          <a:p>
            <a:pPr lvl="4" eaLnBrk="1" hangingPunct="1">
              <a:buClr>
                <a:srgbClr val="FF0000"/>
              </a:buClr>
              <a:buFont typeface="Wingdings" pitchFamily="2" charset="2"/>
              <a:buNone/>
            </a:pPr>
            <a:r>
              <a:rPr lang="en-US" b="1" smtClean="0"/>
              <a:t>          	Ohio SRO Assoc. (OSROA.org)</a:t>
            </a:r>
          </a:p>
          <a:p>
            <a:pPr lvl="3" eaLnBrk="1" hangingPunct="1">
              <a:buClr>
                <a:srgbClr val="FF0000"/>
              </a:buClr>
              <a:buFont typeface="Wingdings" pitchFamily="2" charset="2"/>
              <a:buChar char="v"/>
            </a:pPr>
            <a:endParaRPr lang="en-US" sz="1800" b="1" smtClean="0">
              <a:solidFill>
                <a:schemeClr val="tx1"/>
              </a:solidFill>
            </a:endParaRPr>
          </a:p>
          <a:p>
            <a:pPr lvl="2" eaLnBrk="1" hangingPunct="1">
              <a:buClr>
                <a:srgbClr val="FF0000"/>
              </a:buClr>
              <a:buFont typeface="Wingdings" pitchFamily="2" charset="2"/>
              <a:buChar char="q"/>
            </a:pPr>
            <a:r>
              <a:rPr lang="en-US" sz="1800" b="1" smtClean="0"/>
              <a:t> Previous Experience:</a:t>
            </a:r>
          </a:p>
          <a:p>
            <a:pPr lvl="2" eaLnBrk="1" hangingPunct="1">
              <a:buClr>
                <a:srgbClr val="FF0000"/>
              </a:buClr>
              <a:buFont typeface="Wingdings" pitchFamily="2" charset="2"/>
              <a:buNone/>
            </a:pPr>
            <a:r>
              <a:rPr lang="en-US" sz="1800" b="1" smtClean="0"/>
              <a:t>     		JV Corrections Officer</a:t>
            </a:r>
          </a:p>
          <a:p>
            <a:pPr lvl="2" eaLnBrk="1" hangingPunct="1">
              <a:buClr>
                <a:srgbClr val="FF0000"/>
              </a:buClr>
              <a:buFont typeface="Wingdings" pitchFamily="2" charset="2"/>
              <a:buNone/>
            </a:pPr>
            <a:r>
              <a:rPr lang="en-US" sz="1800" b="1" smtClean="0"/>
              <a:t>     		Youth Minister</a:t>
            </a:r>
          </a:p>
          <a:p>
            <a:pPr lvl="2" eaLnBrk="1" hangingPunct="1">
              <a:buClr>
                <a:srgbClr val="FF0000"/>
              </a:buClr>
              <a:buFont typeface="Wingdings" pitchFamily="2" charset="2"/>
              <a:buNone/>
            </a:pPr>
            <a:endParaRPr lang="en-US" sz="1800" b="1" smtClean="0"/>
          </a:p>
          <a:p>
            <a:pPr lvl="2" eaLnBrk="1" hangingPunct="1">
              <a:buClr>
                <a:srgbClr val="FF0000"/>
              </a:buClr>
              <a:buFont typeface="Wingdings" pitchFamily="2" charset="2"/>
              <a:buChar char="q"/>
            </a:pPr>
            <a:r>
              <a:rPr lang="en-US" sz="1800" b="1" smtClean="0"/>
              <a:t> Family:</a:t>
            </a:r>
          </a:p>
          <a:p>
            <a:pPr lvl="2" eaLnBrk="1" hangingPunct="1">
              <a:buClr>
                <a:srgbClr val="FF0000"/>
              </a:buClr>
              <a:buFont typeface="Wingdings" pitchFamily="2" charset="2"/>
              <a:buNone/>
            </a:pPr>
            <a:r>
              <a:rPr lang="en-US" sz="1800" b="1" smtClean="0"/>
              <a:t>    	 	4 Kids (8, 16, 16, 19)</a:t>
            </a:r>
          </a:p>
          <a:p>
            <a:pPr lvl="2" eaLnBrk="1" hangingPunct="1">
              <a:buClr>
                <a:srgbClr val="FF0000"/>
              </a:buClr>
              <a:buFont typeface="Wingdings" pitchFamily="2" charset="2"/>
              <a:buNone/>
            </a:pPr>
            <a:r>
              <a:rPr lang="en-US" sz="1800" b="1" smtClean="0"/>
              <a:t>     		Married 24 years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quarter" idx="4294967295"/>
          </p:nvPr>
        </p:nvSpPr>
        <p:spPr>
          <a:xfrm>
            <a:off x="301625" y="1527175"/>
            <a:ext cx="8504238" cy="4572000"/>
          </a:xfrm>
        </p:spPr>
        <p:txBody>
          <a:bodyPr/>
          <a:lstStyle/>
          <a:p>
            <a:pPr eaLnBrk="1" hangingPunct="1"/>
            <a:endParaRPr lang="en-US" smtClean="0">
              <a:latin typeface="Georgia" pitchFamily="18" charset="0"/>
            </a:endParaRPr>
          </a:p>
          <a:p>
            <a:pPr eaLnBrk="1" hangingPunct="1"/>
            <a:r>
              <a:rPr lang="en-US" sz="4000" smtClean="0">
                <a:latin typeface="Georgia" pitchFamily="18" charset="0"/>
              </a:rPr>
              <a:t>While many do show signs, in most cases those signs are not recognized until after the deed.</a:t>
            </a:r>
          </a:p>
          <a:p>
            <a:pPr eaLnBrk="1" hangingPunct="1"/>
            <a:endParaRPr lang="en-US" sz="4000" smtClean="0">
              <a:latin typeface="Georgia" pitchFamily="18" charset="0"/>
            </a:endParaRPr>
          </a:p>
          <a:p>
            <a:pPr eaLnBrk="1" hangingPunct="1"/>
            <a:r>
              <a:rPr lang="en-US" sz="4000" smtClean="0">
                <a:latin typeface="Georgia" pitchFamily="18" charset="0"/>
              </a:rPr>
              <a:t>Too late</a:t>
            </a:r>
          </a:p>
        </p:txBody>
      </p:sp>
      <p:sp>
        <p:nvSpPr>
          <p:cNvPr id="26627" name="TextBox 3"/>
          <p:cNvSpPr txBox="1">
            <a:spLocks noChangeArrowheads="1"/>
          </p:cNvSpPr>
          <p:nvPr/>
        </p:nvSpPr>
        <p:spPr bwMode="auto">
          <a:xfrm>
            <a:off x="45720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
        <p:nvSpPr>
          <p:cNvPr id="26628" name="Title 1"/>
          <p:cNvSpPr>
            <a:spLocks/>
          </p:cNvSpPr>
          <p:nvPr/>
        </p:nvSpPr>
        <p:spPr bwMode="auto">
          <a:xfrm>
            <a:off x="304800" y="152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000" b="1">
                <a:solidFill>
                  <a:srgbClr val="7B9899"/>
                </a:solidFill>
                <a:latin typeface="Georgia" pitchFamily="18" charset="0"/>
              </a:rPr>
              <a:t>Myth #1: They always display tendencies for violent acts</a:t>
            </a:r>
            <a:endParaRPr lang="en-US" sz="3000">
              <a:solidFill>
                <a:srgbClr val="7B9899"/>
              </a:solidFill>
              <a:latin typeface="Georgia"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152400"/>
            <a:ext cx="8534400" cy="1139825"/>
          </a:xfrm>
        </p:spPr>
        <p:txBody>
          <a:bodyPr/>
          <a:lstStyle/>
          <a:p>
            <a:pPr eaLnBrk="1" hangingPunct="1"/>
            <a:r>
              <a:rPr lang="en-US" sz="3000" b="1" smtClean="0">
                <a:latin typeface="Georgia" pitchFamily="18" charset="0"/>
              </a:rPr>
              <a:t>Myth #2: It will not happen here</a:t>
            </a:r>
            <a:r>
              <a:rPr lang="en-US" sz="3000" smtClean="0">
                <a:latin typeface="Georgia" pitchFamily="18" charset="0"/>
              </a:rPr>
              <a:t/>
            </a:r>
            <a:br>
              <a:rPr lang="en-US" sz="3000" smtClean="0">
                <a:latin typeface="Georgia" pitchFamily="18" charset="0"/>
              </a:rPr>
            </a:br>
            <a:endParaRPr lang="en-US" sz="3000" smtClean="0">
              <a:latin typeface="Georgia" pitchFamily="18" charset="0"/>
            </a:endParaRPr>
          </a:p>
        </p:txBody>
      </p:sp>
      <p:sp>
        <p:nvSpPr>
          <p:cNvPr id="27651"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152400"/>
            <a:ext cx="8534400" cy="1139825"/>
          </a:xfrm>
        </p:spPr>
        <p:txBody>
          <a:bodyPr/>
          <a:lstStyle/>
          <a:p>
            <a:pPr eaLnBrk="1" hangingPunct="1"/>
            <a:r>
              <a:rPr lang="en-US" sz="3000" b="1" smtClean="0">
                <a:solidFill>
                  <a:srgbClr val="7B9899"/>
                </a:solidFill>
                <a:latin typeface="Georgia" pitchFamily="18" charset="0"/>
              </a:rPr>
              <a:t>Myth #2: It will not happen here</a:t>
            </a:r>
            <a:r>
              <a:rPr lang="en-US" sz="3000" smtClean="0">
                <a:solidFill>
                  <a:srgbClr val="7B9899"/>
                </a:solidFill>
                <a:latin typeface="Georgia" pitchFamily="18" charset="0"/>
              </a:rPr>
              <a:t/>
            </a:r>
            <a:br>
              <a:rPr lang="en-US" sz="3000" smtClean="0">
                <a:solidFill>
                  <a:srgbClr val="7B9899"/>
                </a:solidFill>
                <a:latin typeface="Georgia" pitchFamily="18" charset="0"/>
              </a:rPr>
            </a:br>
            <a:endParaRPr lang="en-US" sz="3000" smtClean="0">
              <a:solidFill>
                <a:srgbClr val="7B9899"/>
              </a:solidFill>
              <a:latin typeface="Georgia" pitchFamily="18" charset="0"/>
            </a:endParaRPr>
          </a:p>
        </p:txBody>
      </p:sp>
      <p:sp>
        <p:nvSpPr>
          <p:cNvPr id="28675" name="Content Placeholder 2"/>
          <p:cNvSpPr>
            <a:spLocks noGrp="1"/>
          </p:cNvSpPr>
          <p:nvPr>
            <p:ph sz="quarter" idx="1"/>
          </p:nvPr>
        </p:nvSpPr>
        <p:spPr>
          <a:xfrm>
            <a:off x="301625" y="1527175"/>
            <a:ext cx="8504238" cy="4873625"/>
          </a:xfrm>
        </p:spPr>
        <p:txBody>
          <a:bodyPr/>
          <a:lstStyle/>
          <a:p>
            <a:pPr eaLnBrk="1" hangingPunct="1"/>
            <a:r>
              <a:rPr lang="en-US" sz="3600" smtClean="0">
                <a:latin typeface="Georgia" pitchFamily="18" charset="0"/>
              </a:rPr>
              <a:t>Anywhere, Anytime, Any Reason</a:t>
            </a:r>
          </a:p>
          <a:p>
            <a:pPr eaLnBrk="1" hangingPunct="1">
              <a:buFont typeface="Wingdings 2" pitchFamily="18" charset="2"/>
              <a:buNone/>
            </a:pPr>
            <a:endParaRPr lang="en-US" sz="3600" smtClean="0">
              <a:latin typeface="Georgia" pitchFamily="18" charset="0"/>
            </a:endParaRPr>
          </a:p>
        </p:txBody>
      </p:sp>
      <p:sp>
        <p:nvSpPr>
          <p:cNvPr id="28676"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304800" y="152400"/>
            <a:ext cx="8534400" cy="1139825"/>
          </a:xfrm>
        </p:spPr>
        <p:txBody>
          <a:bodyPr/>
          <a:lstStyle/>
          <a:p>
            <a:pPr eaLnBrk="1" hangingPunct="1"/>
            <a:r>
              <a:rPr lang="en-US" sz="3000" b="1" smtClean="0">
                <a:latin typeface="Georgia" pitchFamily="18" charset="0"/>
              </a:rPr>
              <a:t>Myth #2: It will not happen here</a:t>
            </a:r>
            <a:r>
              <a:rPr lang="en-US" sz="3000" smtClean="0">
                <a:latin typeface="Georgia" pitchFamily="18" charset="0"/>
              </a:rPr>
              <a:t/>
            </a:r>
            <a:br>
              <a:rPr lang="en-US" sz="3000" smtClean="0">
                <a:latin typeface="Georgia" pitchFamily="18" charset="0"/>
              </a:rPr>
            </a:br>
            <a:endParaRPr lang="en-US" sz="3000" smtClean="0">
              <a:latin typeface="Georgia" pitchFamily="18" charset="0"/>
            </a:endParaRPr>
          </a:p>
        </p:txBody>
      </p:sp>
      <p:sp>
        <p:nvSpPr>
          <p:cNvPr id="29699" name="Content Placeholder 2"/>
          <p:cNvSpPr>
            <a:spLocks noGrp="1"/>
          </p:cNvSpPr>
          <p:nvPr>
            <p:ph sz="quarter" idx="4294967295"/>
          </p:nvPr>
        </p:nvSpPr>
        <p:spPr>
          <a:xfrm>
            <a:off x="301625" y="1527175"/>
            <a:ext cx="8504238" cy="4873625"/>
          </a:xfrm>
        </p:spPr>
        <p:txBody>
          <a:bodyPr/>
          <a:lstStyle/>
          <a:p>
            <a:pPr eaLnBrk="1" hangingPunct="1"/>
            <a:r>
              <a:rPr lang="en-US" sz="3600" smtClean="0">
                <a:latin typeface="Georgia" pitchFamily="18" charset="0"/>
              </a:rPr>
              <a:t>Anywhere, Anytime, Any Reason</a:t>
            </a:r>
          </a:p>
          <a:p>
            <a:pPr eaLnBrk="1" hangingPunct="1"/>
            <a:endParaRPr lang="en-US" sz="3600" smtClean="0">
              <a:latin typeface="Georgia" pitchFamily="18" charset="0"/>
            </a:endParaRPr>
          </a:p>
          <a:p>
            <a:pPr eaLnBrk="1" hangingPunct="1"/>
            <a:r>
              <a:rPr lang="en-US" sz="3600" smtClean="0">
                <a:latin typeface="Georgia" pitchFamily="18" charset="0"/>
              </a:rPr>
              <a:t>Amish School ?? </a:t>
            </a:r>
            <a:r>
              <a:rPr lang="en-US" sz="2000" smtClean="0">
                <a:latin typeface="Georgia" pitchFamily="18" charset="0"/>
              </a:rPr>
              <a:t>October 2, 2006: 5 Dead, 5 Injured</a:t>
            </a:r>
            <a:endParaRPr lang="en-US" sz="3600" smtClean="0">
              <a:latin typeface="Georgia" pitchFamily="18" charset="0"/>
            </a:endParaRPr>
          </a:p>
          <a:p>
            <a:pPr eaLnBrk="1" hangingPunct="1">
              <a:buFont typeface="Wingdings 2" pitchFamily="18" charset="2"/>
              <a:buNone/>
            </a:pPr>
            <a:endParaRPr lang="en-US" sz="3600" smtClean="0">
              <a:latin typeface="Georgia" pitchFamily="18" charset="0"/>
            </a:endParaRPr>
          </a:p>
        </p:txBody>
      </p:sp>
      <p:sp>
        <p:nvSpPr>
          <p:cNvPr id="29700"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304800" y="152400"/>
            <a:ext cx="8534400" cy="1139825"/>
          </a:xfrm>
        </p:spPr>
        <p:txBody>
          <a:bodyPr/>
          <a:lstStyle/>
          <a:p>
            <a:pPr eaLnBrk="1" hangingPunct="1"/>
            <a:r>
              <a:rPr lang="en-US" sz="3000" b="1" smtClean="0">
                <a:latin typeface="Georgia" pitchFamily="18" charset="0"/>
              </a:rPr>
              <a:t>Myth #2: It will not happen here</a:t>
            </a:r>
            <a:r>
              <a:rPr lang="en-US" sz="3000" smtClean="0">
                <a:latin typeface="Georgia" pitchFamily="18" charset="0"/>
              </a:rPr>
              <a:t/>
            </a:r>
            <a:br>
              <a:rPr lang="en-US" sz="3000" smtClean="0">
                <a:latin typeface="Georgia" pitchFamily="18" charset="0"/>
              </a:rPr>
            </a:br>
            <a:endParaRPr lang="en-US" sz="3000" smtClean="0">
              <a:latin typeface="Georgia" pitchFamily="18" charset="0"/>
            </a:endParaRPr>
          </a:p>
        </p:txBody>
      </p:sp>
      <p:sp>
        <p:nvSpPr>
          <p:cNvPr id="30723" name="Content Placeholder 2"/>
          <p:cNvSpPr>
            <a:spLocks noGrp="1"/>
          </p:cNvSpPr>
          <p:nvPr>
            <p:ph sz="quarter" idx="4294967295"/>
          </p:nvPr>
        </p:nvSpPr>
        <p:spPr>
          <a:xfrm>
            <a:off x="301625" y="1527175"/>
            <a:ext cx="8504238" cy="4873625"/>
          </a:xfrm>
        </p:spPr>
        <p:txBody>
          <a:bodyPr/>
          <a:lstStyle/>
          <a:p>
            <a:pPr eaLnBrk="1" hangingPunct="1"/>
            <a:r>
              <a:rPr lang="en-US" sz="3600" smtClean="0">
                <a:latin typeface="Georgia" pitchFamily="18" charset="0"/>
              </a:rPr>
              <a:t>Anywhere, Anytime, Any Reason</a:t>
            </a:r>
          </a:p>
          <a:p>
            <a:pPr eaLnBrk="1" hangingPunct="1"/>
            <a:endParaRPr lang="en-US" sz="3600" smtClean="0">
              <a:latin typeface="Georgia" pitchFamily="18" charset="0"/>
            </a:endParaRPr>
          </a:p>
          <a:p>
            <a:pPr eaLnBrk="1" hangingPunct="1"/>
            <a:r>
              <a:rPr lang="en-US" sz="3600" smtClean="0">
                <a:latin typeface="Georgia" pitchFamily="18" charset="0"/>
              </a:rPr>
              <a:t>Amish School ?? </a:t>
            </a:r>
            <a:r>
              <a:rPr lang="en-US" sz="2000" smtClean="0">
                <a:latin typeface="Georgia" pitchFamily="18" charset="0"/>
              </a:rPr>
              <a:t>October 2, 2006: 5 Dead, 5 Injured</a:t>
            </a:r>
            <a:endParaRPr lang="en-US" sz="3600" smtClean="0">
              <a:latin typeface="Georgia" pitchFamily="18" charset="0"/>
            </a:endParaRPr>
          </a:p>
          <a:p>
            <a:pPr eaLnBrk="1" hangingPunct="1"/>
            <a:endParaRPr lang="en-US" sz="3600" smtClean="0">
              <a:latin typeface="Georgia" pitchFamily="18" charset="0"/>
            </a:endParaRPr>
          </a:p>
          <a:p>
            <a:pPr eaLnBrk="1" hangingPunct="1"/>
            <a:r>
              <a:rPr lang="en-US" sz="3600" smtClean="0">
                <a:latin typeface="Georgia" pitchFamily="18" charset="0"/>
              </a:rPr>
              <a:t>Security Measures, Infrastructure Precautions, Procedural Response:</a:t>
            </a:r>
          </a:p>
          <a:p>
            <a:pPr eaLnBrk="1" hangingPunct="1">
              <a:buFont typeface="Wingdings 2" pitchFamily="18" charset="2"/>
              <a:buNone/>
            </a:pPr>
            <a:r>
              <a:rPr lang="en-US" sz="3600" smtClean="0">
                <a:latin typeface="Georgia" pitchFamily="18" charset="0"/>
              </a:rPr>
              <a:t>       </a:t>
            </a:r>
            <a:r>
              <a:rPr lang="en-US" sz="3600" i="1" smtClean="0">
                <a:latin typeface="Georgia" pitchFamily="18" charset="0"/>
              </a:rPr>
              <a:t>will deter most, but not all</a:t>
            </a:r>
            <a:r>
              <a:rPr lang="en-US" sz="3600" smtClean="0">
                <a:latin typeface="Georgia" pitchFamily="18" charset="0"/>
              </a:rPr>
              <a:t>.</a:t>
            </a:r>
          </a:p>
        </p:txBody>
      </p:sp>
      <p:sp>
        <p:nvSpPr>
          <p:cNvPr id="30724"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457200" y="-304800"/>
            <a:ext cx="8229600" cy="1447800"/>
          </a:xfrm>
        </p:spPr>
        <p:txBody>
          <a:bodyPr/>
          <a:lstStyle/>
          <a:p>
            <a:pPr eaLnBrk="1" hangingPunct="1"/>
            <a:r>
              <a:rPr lang="en-US" sz="3000" b="1" smtClean="0">
                <a:latin typeface="Georgia" pitchFamily="18" charset="0"/>
              </a:rPr>
              <a:t/>
            </a:r>
            <a:br>
              <a:rPr lang="en-US" sz="3000" b="1" smtClean="0">
                <a:latin typeface="Georgia" pitchFamily="18" charset="0"/>
              </a:rPr>
            </a:br>
            <a:r>
              <a:rPr lang="en-US" sz="3000" b="1" smtClean="0">
                <a:latin typeface="Georgia" pitchFamily="18" charset="0"/>
              </a:rPr>
              <a:t/>
            </a:r>
            <a:br>
              <a:rPr lang="en-US" sz="3000" b="1" smtClean="0">
                <a:latin typeface="Georgia" pitchFamily="18" charset="0"/>
              </a:rPr>
            </a:br>
            <a:r>
              <a:rPr lang="en-US" sz="3000" b="1" smtClean="0">
                <a:latin typeface="Georgia" pitchFamily="18" charset="0"/>
              </a:rPr>
              <a:t/>
            </a:r>
            <a:br>
              <a:rPr lang="en-US" sz="3000" b="1" smtClean="0">
                <a:latin typeface="Georgia" pitchFamily="18" charset="0"/>
              </a:rPr>
            </a:br>
            <a:r>
              <a:rPr lang="en-US" sz="3000" b="1" smtClean="0">
                <a:latin typeface="Georgia" pitchFamily="18" charset="0"/>
              </a:rPr>
              <a:t>Myth #3: Police will respond in time to prevent carnage</a:t>
            </a:r>
            <a:endParaRPr lang="en-US" sz="3000" smtClean="0">
              <a:latin typeface="Georgia" pitchFamily="18" charset="0"/>
            </a:endParaRPr>
          </a:p>
        </p:txBody>
      </p:sp>
      <p:sp>
        <p:nvSpPr>
          <p:cNvPr id="31747"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04800"/>
            <a:ext cx="8229600" cy="1447800"/>
          </a:xfrm>
        </p:spPr>
        <p:txBody>
          <a:bodyPr/>
          <a:lstStyle/>
          <a:p>
            <a:pPr eaLnBrk="1" hangingPunct="1"/>
            <a:r>
              <a:rPr lang="en-US" sz="3000" b="1" smtClean="0">
                <a:solidFill>
                  <a:srgbClr val="7B9899"/>
                </a:solidFill>
                <a:latin typeface="Georgia" pitchFamily="18" charset="0"/>
              </a:rPr>
              <a:t/>
            </a:r>
            <a:br>
              <a:rPr lang="en-US" sz="3000" b="1" smtClean="0">
                <a:solidFill>
                  <a:srgbClr val="7B9899"/>
                </a:solidFill>
                <a:latin typeface="Georgia" pitchFamily="18" charset="0"/>
              </a:rPr>
            </a:br>
            <a:r>
              <a:rPr lang="en-US" sz="3000" b="1" smtClean="0">
                <a:solidFill>
                  <a:srgbClr val="7B9899"/>
                </a:solidFill>
                <a:latin typeface="Georgia" pitchFamily="18" charset="0"/>
              </a:rPr>
              <a:t/>
            </a:r>
            <a:br>
              <a:rPr lang="en-US" sz="3000" b="1" smtClean="0">
                <a:solidFill>
                  <a:srgbClr val="7B9899"/>
                </a:solidFill>
                <a:latin typeface="Georgia" pitchFamily="18" charset="0"/>
              </a:rPr>
            </a:br>
            <a:r>
              <a:rPr lang="en-US" sz="3000" b="1" smtClean="0">
                <a:solidFill>
                  <a:srgbClr val="7B9899"/>
                </a:solidFill>
                <a:latin typeface="Georgia" pitchFamily="18" charset="0"/>
              </a:rPr>
              <a:t/>
            </a:r>
            <a:br>
              <a:rPr lang="en-US" sz="3000" b="1" smtClean="0">
                <a:solidFill>
                  <a:srgbClr val="7B9899"/>
                </a:solidFill>
                <a:latin typeface="Georgia" pitchFamily="18" charset="0"/>
              </a:rPr>
            </a:br>
            <a:r>
              <a:rPr lang="en-US" sz="3000" b="1" smtClean="0">
                <a:solidFill>
                  <a:srgbClr val="7B9899"/>
                </a:solidFill>
                <a:latin typeface="Georgia" pitchFamily="18" charset="0"/>
              </a:rPr>
              <a:t>Myth #3: Police will respond in time to prevent carnage</a:t>
            </a:r>
            <a:endParaRPr lang="en-US" sz="3000" smtClean="0">
              <a:solidFill>
                <a:srgbClr val="7B9899"/>
              </a:solidFill>
              <a:latin typeface="Georgia" pitchFamily="18" charset="0"/>
            </a:endParaRPr>
          </a:p>
        </p:txBody>
      </p:sp>
      <p:sp>
        <p:nvSpPr>
          <p:cNvPr id="32771" name="Content Placeholder 2"/>
          <p:cNvSpPr>
            <a:spLocks noGrp="1"/>
          </p:cNvSpPr>
          <p:nvPr>
            <p:ph sz="quarter" idx="1"/>
          </p:nvPr>
        </p:nvSpPr>
        <p:spPr>
          <a:xfrm>
            <a:off x="304800" y="1371600"/>
            <a:ext cx="8504238" cy="4572000"/>
          </a:xfrm>
        </p:spPr>
        <p:txBody>
          <a:bodyPr/>
          <a:lstStyle/>
          <a:p>
            <a:pPr eaLnBrk="1" hangingPunct="1"/>
            <a:r>
              <a:rPr lang="en-US" sz="3600" b="1" smtClean="0">
                <a:latin typeface="Georgia" pitchFamily="18" charset="0"/>
              </a:rPr>
              <a:t>Columbine Library – 7.5 minutes</a:t>
            </a:r>
          </a:p>
          <a:p>
            <a:pPr lvl="1" eaLnBrk="1" hangingPunct="1"/>
            <a:r>
              <a:rPr lang="en-US" sz="3200" b="1" smtClean="0">
                <a:solidFill>
                  <a:srgbClr val="71481C"/>
                </a:solidFill>
                <a:latin typeface="Georgia" pitchFamily="18" charset="0"/>
              </a:rPr>
              <a:t>SRO on campus</a:t>
            </a:r>
          </a:p>
        </p:txBody>
      </p:sp>
      <p:sp>
        <p:nvSpPr>
          <p:cNvPr id="32772"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57200" y="-304800"/>
            <a:ext cx="8229600" cy="1447800"/>
          </a:xfrm>
        </p:spPr>
        <p:txBody>
          <a:bodyPr/>
          <a:lstStyle/>
          <a:p>
            <a:pPr eaLnBrk="1" hangingPunct="1"/>
            <a:r>
              <a:rPr lang="en-US" sz="3000" b="1" smtClean="0">
                <a:latin typeface="Georgia" pitchFamily="18" charset="0"/>
              </a:rPr>
              <a:t/>
            </a:r>
            <a:br>
              <a:rPr lang="en-US" sz="3000" b="1" smtClean="0">
                <a:latin typeface="Georgia" pitchFamily="18" charset="0"/>
              </a:rPr>
            </a:br>
            <a:r>
              <a:rPr lang="en-US" sz="3000" b="1" smtClean="0">
                <a:latin typeface="Georgia" pitchFamily="18" charset="0"/>
              </a:rPr>
              <a:t/>
            </a:r>
            <a:br>
              <a:rPr lang="en-US" sz="3000" b="1" smtClean="0">
                <a:latin typeface="Georgia" pitchFamily="18" charset="0"/>
              </a:rPr>
            </a:br>
            <a:r>
              <a:rPr lang="en-US" sz="3000" b="1" smtClean="0">
                <a:latin typeface="Georgia" pitchFamily="18" charset="0"/>
              </a:rPr>
              <a:t/>
            </a:r>
            <a:br>
              <a:rPr lang="en-US" sz="3000" b="1" smtClean="0">
                <a:latin typeface="Georgia" pitchFamily="18" charset="0"/>
              </a:rPr>
            </a:br>
            <a:r>
              <a:rPr lang="en-US" sz="3000" b="1" smtClean="0">
                <a:latin typeface="Georgia" pitchFamily="18" charset="0"/>
              </a:rPr>
              <a:t>Myth #3: Police will respond in time to prevent carnage</a:t>
            </a:r>
            <a:endParaRPr lang="en-US" sz="3000" smtClean="0">
              <a:latin typeface="Georgia" pitchFamily="18" charset="0"/>
            </a:endParaRPr>
          </a:p>
        </p:txBody>
      </p:sp>
      <p:sp>
        <p:nvSpPr>
          <p:cNvPr id="33795" name="Content Placeholder 2"/>
          <p:cNvSpPr>
            <a:spLocks noGrp="1"/>
          </p:cNvSpPr>
          <p:nvPr>
            <p:ph sz="quarter" idx="4294967295"/>
          </p:nvPr>
        </p:nvSpPr>
        <p:spPr>
          <a:xfrm>
            <a:off x="304800" y="1371600"/>
            <a:ext cx="8504238" cy="4572000"/>
          </a:xfrm>
        </p:spPr>
        <p:txBody>
          <a:bodyPr/>
          <a:lstStyle/>
          <a:p>
            <a:pPr eaLnBrk="1" hangingPunct="1"/>
            <a:r>
              <a:rPr lang="en-US" sz="3600" b="1" smtClean="0">
                <a:latin typeface="Georgia" pitchFamily="18" charset="0"/>
              </a:rPr>
              <a:t>Columbine Library – 7.5 minutes</a:t>
            </a:r>
          </a:p>
          <a:p>
            <a:pPr lvl="1" eaLnBrk="1" hangingPunct="1"/>
            <a:r>
              <a:rPr lang="en-US" sz="3200" b="1" smtClean="0">
                <a:solidFill>
                  <a:srgbClr val="71481C"/>
                </a:solidFill>
                <a:latin typeface="Georgia" pitchFamily="18" charset="0"/>
              </a:rPr>
              <a:t>SRO on campus</a:t>
            </a:r>
          </a:p>
          <a:p>
            <a:pPr eaLnBrk="1" hangingPunct="1"/>
            <a:r>
              <a:rPr lang="en-US" sz="3600" b="1" smtClean="0">
                <a:latin typeface="Georgia" pitchFamily="18" charset="0"/>
              </a:rPr>
              <a:t>Norris Hall, VA Tech – 8 minutes</a:t>
            </a:r>
          </a:p>
          <a:p>
            <a:pPr lvl="1" eaLnBrk="1" hangingPunct="1"/>
            <a:r>
              <a:rPr lang="en-US" sz="3200" b="1" smtClean="0">
                <a:solidFill>
                  <a:srgbClr val="71481C"/>
                </a:solidFill>
                <a:latin typeface="Georgia" pitchFamily="18" charset="0"/>
              </a:rPr>
              <a:t>Double Homicide being investigated 800 yards away</a:t>
            </a:r>
            <a:endParaRPr lang="en-US" sz="2800" b="1" smtClean="0">
              <a:solidFill>
                <a:srgbClr val="71481C"/>
              </a:solidFill>
              <a:latin typeface="Georgia" pitchFamily="18" charset="0"/>
            </a:endParaRPr>
          </a:p>
        </p:txBody>
      </p:sp>
      <p:sp>
        <p:nvSpPr>
          <p:cNvPr id="33796"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304800"/>
            <a:ext cx="8229600" cy="1447800"/>
          </a:xfrm>
        </p:spPr>
        <p:txBody>
          <a:bodyPr/>
          <a:lstStyle/>
          <a:p>
            <a:pPr eaLnBrk="1" hangingPunct="1"/>
            <a:r>
              <a:rPr lang="en-US" sz="3000" b="1" smtClean="0">
                <a:latin typeface="Georgia" pitchFamily="18" charset="0"/>
              </a:rPr>
              <a:t/>
            </a:r>
            <a:br>
              <a:rPr lang="en-US" sz="3000" b="1" smtClean="0">
                <a:latin typeface="Georgia" pitchFamily="18" charset="0"/>
              </a:rPr>
            </a:br>
            <a:r>
              <a:rPr lang="en-US" sz="3000" b="1" smtClean="0">
                <a:latin typeface="Georgia" pitchFamily="18" charset="0"/>
              </a:rPr>
              <a:t/>
            </a:r>
            <a:br>
              <a:rPr lang="en-US" sz="3000" b="1" smtClean="0">
                <a:latin typeface="Georgia" pitchFamily="18" charset="0"/>
              </a:rPr>
            </a:br>
            <a:r>
              <a:rPr lang="en-US" sz="3000" b="1" smtClean="0">
                <a:latin typeface="Georgia" pitchFamily="18" charset="0"/>
              </a:rPr>
              <a:t/>
            </a:r>
            <a:br>
              <a:rPr lang="en-US" sz="3000" b="1" smtClean="0">
                <a:latin typeface="Georgia" pitchFamily="18" charset="0"/>
              </a:rPr>
            </a:br>
            <a:r>
              <a:rPr lang="en-US" sz="3000" b="1" smtClean="0">
                <a:latin typeface="Georgia" pitchFamily="18" charset="0"/>
              </a:rPr>
              <a:t>Myth #3: Police will respond in time to prevent carnage</a:t>
            </a:r>
            <a:endParaRPr lang="en-US" sz="3000" smtClean="0">
              <a:latin typeface="Georgia" pitchFamily="18" charset="0"/>
            </a:endParaRPr>
          </a:p>
        </p:txBody>
      </p:sp>
      <p:sp>
        <p:nvSpPr>
          <p:cNvPr id="34819" name="Content Placeholder 2"/>
          <p:cNvSpPr>
            <a:spLocks noGrp="1"/>
          </p:cNvSpPr>
          <p:nvPr>
            <p:ph sz="quarter" idx="4294967295"/>
          </p:nvPr>
        </p:nvSpPr>
        <p:spPr>
          <a:xfrm>
            <a:off x="304800" y="1371600"/>
            <a:ext cx="8504238" cy="4572000"/>
          </a:xfrm>
        </p:spPr>
        <p:txBody>
          <a:bodyPr/>
          <a:lstStyle/>
          <a:p>
            <a:pPr eaLnBrk="1" hangingPunct="1"/>
            <a:r>
              <a:rPr lang="en-US" sz="3600" b="1" smtClean="0">
                <a:latin typeface="Georgia" pitchFamily="18" charset="0"/>
              </a:rPr>
              <a:t>Columbine Library – 7.5 minutes</a:t>
            </a:r>
          </a:p>
          <a:p>
            <a:pPr lvl="1" eaLnBrk="1" hangingPunct="1"/>
            <a:r>
              <a:rPr lang="en-US" sz="3200" b="1" smtClean="0">
                <a:solidFill>
                  <a:srgbClr val="71481C"/>
                </a:solidFill>
                <a:latin typeface="Georgia" pitchFamily="18" charset="0"/>
              </a:rPr>
              <a:t>SRO on campus</a:t>
            </a:r>
          </a:p>
          <a:p>
            <a:pPr eaLnBrk="1" hangingPunct="1"/>
            <a:r>
              <a:rPr lang="en-US" sz="3600" b="1" smtClean="0">
                <a:latin typeface="Georgia" pitchFamily="18" charset="0"/>
              </a:rPr>
              <a:t>Norris Hall, VA Tech – 8 minutes</a:t>
            </a:r>
          </a:p>
          <a:p>
            <a:pPr lvl="1" eaLnBrk="1" hangingPunct="1"/>
            <a:r>
              <a:rPr lang="en-US" sz="3200" b="1" smtClean="0">
                <a:solidFill>
                  <a:srgbClr val="71481C"/>
                </a:solidFill>
                <a:latin typeface="Georgia" pitchFamily="18" charset="0"/>
              </a:rPr>
              <a:t>Double Homicide being investigated 800 yards away</a:t>
            </a:r>
          </a:p>
          <a:p>
            <a:pPr eaLnBrk="1" hangingPunct="1"/>
            <a:r>
              <a:rPr lang="en-US" sz="3600" b="1" smtClean="0">
                <a:latin typeface="Georgia" pitchFamily="18" charset="0"/>
              </a:rPr>
              <a:t>Success Tech High – 2 minutes</a:t>
            </a:r>
          </a:p>
          <a:p>
            <a:pPr lvl="1" eaLnBrk="1" hangingPunct="1"/>
            <a:r>
              <a:rPr lang="en-US" sz="2800" b="1" smtClean="0">
                <a:solidFill>
                  <a:srgbClr val="71481C"/>
                </a:solidFill>
                <a:latin typeface="Georgia" pitchFamily="18" charset="0"/>
              </a:rPr>
              <a:t>Downtown Cleveland, FBI office directly across the street</a:t>
            </a:r>
          </a:p>
        </p:txBody>
      </p:sp>
      <p:sp>
        <p:nvSpPr>
          <p:cNvPr id="34820"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
        <p:nvSpPr>
          <p:cNvPr id="35843" name="Title 1"/>
          <p:cNvSpPr>
            <a:spLocks/>
          </p:cNvSpPr>
          <p:nvPr/>
        </p:nvSpPr>
        <p:spPr bwMode="auto">
          <a:xfrm>
            <a:off x="304800" y="0"/>
            <a:ext cx="85344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000" b="1">
                <a:solidFill>
                  <a:srgbClr val="7B9899"/>
                </a:solidFill>
                <a:latin typeface="Georgia" pitchFamily="18" charset="0"/>
              </a:rPr>
              <a:t>Myth #4: Faculty and Students can do nothing against an armed intruder</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024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0244" name="Text Box 4"/>
          <p:cNvSpPr txBox="1">
            <a:spLocks noChangeArrowheads="1"/>
          </p:cNvSpPr>
          <p:nvPr/>
        </p:nvSpPr>
        <p:spPr bwMode="auto">
          <a:xfrm>
            <a:off x="381000" y="990600"/>
            <a:ext cx="84582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a:t>Recent Trends Nationwide:</a:t>
            </a:r>
          </a:p>
          <a:p>
            <a:pPr eaLnBrk="1" hangingPunct="1"/>
            <a:endParaRPr lang="en-US" sz="2400" b="1"/>
          </a:p>
          <a:p>
            <a:pPr algn="ctr" eaLnBrk="1" hangingPunct="1"/>
            <a:endParaRPr lang="en-US" sz="3600" b="1"/>
          </a:p>
          <a:p>
            <a:pPr algn="ctr" eaLnBrk="1" hangingPunct="1"/>
            <a:endParaRPr lang="en-US" sz="3600" b="1"/>
          </a:p>
          <a:p>
            <a:pPr algn="ctr" eaLnBrk="1" hangingPunct="1"/>
            <a:endParaRPr lang="en-US" sz="3600" b="1"/>
          </a:p>
          <a:p>
            <a:pPr algn="ctr" eaLnBrk="1" hangingPunct="1"/>
            <a:r>
              <a:rPr lang="en-US" sz="10000" b="1"/>
              <a:t>Since 2012</a:t>
            </a:r>
            <a:endParaRPr lang="en-US" sz="1000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sz="quarter" idx="1"/>
          </p:nvPr>
        </p:nvSpPr>
        <p:spPr>
          <a:xfrm>
            <a:off x="301625" y="1527175"/>
            <a:ext cx="8504238" cy="4572000"/>
          </a:xfrm>
        </p:spPr>
        <p:txBody>
          <a:bodyPr/>
          <a:lstStyle/>
          <a:p>
            <a:pPr eaLnBrk="1" hangingPunct="1"/>
            <a:r>
              <a:rPr lang="en-US" sz="4000" smtClean="0">
                <a:latin typeface="Georgia" pitchFamily="18" charset="0"/>
              </a:rPr>
              <a:t>A large number will flee, following natural response. (Fight or Flight)</a:t>
            </a:r>
          </a:p>
          <a:p>
            <a:pPr eaLnBrk="1" hangingPunct="1"/>
            <a:endParaRPr lang="en-US" sz="4000" smtClean="0">
              <a:latin typeface="Georgia" pitchFamily="18" charset="0"/>
            </a:endParaRPr>
          </a:p>
          <a:p>
            <a:pPr eaLnBrk="1" hangingPunct="1"/>
            <a:endParaRPr lang="en-US" smtClean="0">
              <a:latin typeface="Georgia" pitchFamily="18" charset="0"/>
            </a:endParaRPr>
          </a:p>
          <a:p>
            <a:pPr eaLnBrk="1" hangingPunct="1"/>
            <a:endParaRPr lang="en-US" smtClean="0">
              <a:latin typeface="Georgia" pitchFamily="18" charset="0"/>
            </a:endParaRPr>
          </a:p>
          <a:p>
            <a:pPr eaLnBrk="1" hangingPunct="1"/>
            <a:endParaRPr lang="en-US" sz="2900" smtClean="0">
              <a:solidFill>
                <a:srgbClr val="FF0000"/>
              </a:solidFill>
              <a:latin typeface="Georgia" pitchFamily="18" charset="0"/>
            </a:endParaRPr>
          </a:p>
        </p:txBody>
      </p:sp>
      <p:sp>
        <p:nvSpPr>
          <p:cNvPr id="36867"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
        <p:nvSpPr>
          <p:cNvPr id="36868" name="Title 1"/>
          <p:cNvSpPr>
            <a:spLocks/>
          </p:cNvSpPr>
          <p:nvPr/>
        </p:nvSpPr>
        <p:spPr bwMode="auto">
          <a:xfrm>
            <a:off x="304800" y="0"/>
            <a:ext cx="85344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000" b="1">
                <a:solidFill>
                  <a:srgbClr val="7B9899"/>
                </a:solidFill>
                <a:latin typeface="Georgia" pitchFamily="18" charset="0"/>
              </a:rPr>
              <a:t>Myth #4: Faculty and Students can do nothing against an armed intruder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sz="quarter" idx="4294967295"/>
          </p:nvPr>
        </p:nvSpPr>
        <p:spPr>
          <a:xfrm>
            <a:off x="301625" y="1527175"/>
            <a:ext cx="8504238" cy="4572000"/>
          </a:xfrm>
        </p:spPr>
        <p:txBody>
          <a:bodyPr/>
          <a:lstStyle/>
          <a:p>
            <a:pPr eaLnBrk="1" hangingPunct="1"/>
            <a:r>
              <a:rPr lang="en-US" sz="4000" smtClean="0">
                <a:latin typeface="Georgia" pitchFamily="18" charset="0"/>
              </a:rPr>
              <a:t>A large number will flee, following natural response. (Fight or Flight)</a:t>
            </a:r>
          </a:p>
          <a:p>
            <a:pPr eaLnBrk="1" hangingPunct="1"/>
            <a:endParaRPr lang="en-US" sz="4000" smtClean="0">
              <a:latin typeface="Georgia" pitchFamily="18" charset="0"/>
            </a:endParaRPr>
          </a:p>
          <a:p>
            <a:pPr eaLnBrk="1" hangingPunct="1"/>
            <a:r>
              <a:rPr lang="en-US" sz="4000" smtClean="0">
                <a:latin typeface="Georgia" pitchFamily="18" charset="0"/>
              </a:rPr>
              <a:t>Further numbers will also be able to escape if properly informed.</a:t>
            </a:r>
          </a:p>
          <a:p>
            <a:pPr eaLnBrk="1" hangingPunct="1"/>
            <a:endParaRPr lang="en-US" sz="4000" smtClean="0">
              <a:latin typeface="Georgia" pitchFamily="18" charset="0"/>
            </a:endParaRPr>
          </a:p>
          <a:p>
            <a:pPr eaLnBrk="1" hangingPunct="1"/>
            <a:endParaRPr lang="en-US" smtClean="0">
              <a:latin typeface="Georgia" pitchFamily="18" charset="0"/>
            </a:endParaRPr>
          </a:p>
          <a:p>
            <a:pPr eaLnBrk="1" hangingPunct="1"/>
            <a:endParaRPr lang="en-US" smtClean="0">
              <a:latin typeface="Georgia" pitchFamily="18" charset="0"/>
            </a:endParaRPr>
          </a:p>
          <a:p>
            <a:pPr eaLnBrk="1" hangingPunct="1"/>
            <a:endParaRPr lang="en-US" sz="2900" smtClean="0">
              <a:solidFill>
                <a:srgbClr val="FF0000"/>
              </a:solidFill>
              <a:latin typeface="Georgia" pitchFamily="18" charset="0"/>
            </a:endParaRPr>
          </a:p>
        </p:txBody>
      </p:sp>
      <p:sp>
        <p:nvSpPr>
          <p:cNvPr id="37891"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
        <p:nvSpPr>
          <p:cNvPr id="37892" name="Title 1"/>
          <p:cNvSpPr>
            <a:spLocks/>
          </p:cNvSpPr>
          <p:nvPr/>
        </p:nvSpPr>
        <p:spPr bwMode="auto">
          <a:xfrm>
            <a:off x="304800" y="0"/>
            <a:ext cx="85344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000" b="1">
                <a:solidFill>
                  <a:srgbClr val="7B9899"/>
                </a:solidFill>
                <a:latin typeface="Georgia" pitchFamily="18" charset="0"/>
              </a:rPr>
              <a:t>Myth #4: Faculty and Students can do nothing against an armed intruder</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0"/>
            <a:ext cx="8534400" cy="1063625"/>
          </a:xfrm>
        </p:spPr>
        <p:txBody>
          <a:bodyPr/>
          <a:lstStyle/>
          <a:p>
            <a:pPr eaLnBrk="1" hangingPunct="1"/>
            <a:r>
              <a:rPr lang="en-US" sz="3000" b="1" smtClean="0">
                <a:solidFill>
                  <a:srgbClr val="7B9899"/>
                </a:solidFill>
                <a:latin typeface="Georgia" pitchFamily="18" charset="0"/>
              </a:rPr>
              <a:t>Myth #4: Faculty and Students can do nothing against an armed intruder</a:t>
            </a:r>
          </a:p>
        </p:txBody>
      </p:sp>
      <p:sp>
        <p:nvSpPr>
          <p:cNvPr id="38915" name="Content Placeholder 2"/>
          <p:cNvSpPr>
            <a:spLocks noGrp="1"/>
          </p:cNvSpPr>
          <p:nvPr>
            <p:ph sz="quarter" idx="1"/>
          </p:nvPr>
        </p:nvSpPr>
        <p:spPr>
          <a:xfrm>
            <a:off x="301625" y="1676400"/>
            <a:ext cx="8504238" cy="4422775"/>
          </a:xfrm>
        </p:spPr>
        <p:txBody>
          <a:bodyPr/>
          <a:lstStyle/>
          <a:p>
            <a:pPr eaLnBrk="1" hangingPunct="1">
              <a:lnSpc>
                <a:spcPct val="80000"/>
              </a:lnSpc>
            </a:pPr>
            <a:r>
              <a:rPr lang="en-US" sz="4000" smtClean="0">
                <a:latin typeface="Georgia" pitchFamily="18" charset="0"/>
              </a:rPr>
              <a:t>Shooting is a physical skill</a:t>
            </a:r>
          </a:p>
          <a:p>
            <a:pPr eaLnBrk="1" hangingPunct="1">
              <a:lnSpc>
                <a:spcPct val="80000"/>
              </a:lnSpc>
            </a:pPr>
            <a:endParaRPr lang="en-US" sz="4000" smtClean="0">
              <a:latin typeface="Georgia" pitchFamily="18" charset="0"/>
            </a:endParaRPr>
          </a:p>
          <a:p>
            <a:pPr eaLnBrk="1" hangingPunct="1">
              <a:lnSpc>
                <a:spcPct val="80000"/>
              </a:lnSpc>
            </a:pPr>
            <a:endParaRPr lang="en-US" sz="1300" smtClean="0">
              <a:latin typeface="Georgia" pitchFamily="18" charset="0"/>
            </a:endParaRPr>
          </a:p>
          <a:p>
            <a:pPr eaLnBrk="1" hangingPunct="1">
              <a:lnSpc>
                <a:spcPct val="80000"/>
              </a:lnSpc>
            </a:pPr>
            <a:endParaRPr lang="en-US" sz="1300" smtClean="0">
              <a:latin typeface="Georgia" pitchFamily="18" charset="0"/>
            </a:endParaRPr>
          </a:p>
        </p:txBody>
      </p:sp>
      <p:sp>
        <p:nvSpPr>
          <p:cNvPr id="38916"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sz="quarter" idx="4294967295"/>
          </p:nvPr>
        </p:nvSpPr>
        <p:spPr>
          <a:xfrm>
            <a:off x="301625" y="1676400"/>
            <a:ext cx="8504238" cy="4422775"/>
          </a:xfrm>
        </p:spPr>
        <p:txBody>
          <a:bodyPr/>
          <a:lstStyle/>
          <a:p>
            <a:pPr eaLnBrk="1" hangingPunct="1">
              <a:lnSpc>
                <a:spcPct val="80000"/>
              </a:lnSpc>
            </a:pPr>
            <a:r>
              <a:rPr lang="en-US" sz="4000" smtClean="0">
                <a:latin typeface="Georgia" pitchFamily="18" charset="0"/>
              </a:rPr>
              <a:t>Shooting is a physical skill</a:t>
            </a:r>
          </a:p>
          <a:p>
            <a:pPr eaLnBrk="1" hangingPunct="1">
              <a:lnSpc>
                <a:spcPct val="80000"/>
              </a:lnSpc>
            </a:pPr>
            <a:endParaRPr lang="en-US" sz="4000" smtClean="0">
              <a:latin typeface="Georgia" pitchFamily="18" charset="0"/>
            </a:endParaRPr>
          </a:p>
          <a:p>
            <a:pPr eaLnBrk="1" hangingPunct="1">
              <a:lnSpc>
                <a:spcPct val="80000"/>
              </a:lnSpc>
            </a:pPr>
            <a:r>
              <a:rPr lang="en-US" sz="4000" smtClean="0">
                <a:latin typeface="Georgia" pitchFamily="18" charset="0"/>
              </a:rPr>
              <a:t>Degree of accuracy and level of skill required is directly dependent on the actions of the target:</a:t>
            </a:r>
          </a:p>
          <a:p>
            <a:pPr eaLnBrk="1" hangingPunct="1">
              <a:lnSpc>
                <a:spcPct val="80000"/>
              </a:lnSpc>
              <a:buFont typeface="Wingdings 2" pitchFamily="18" charset="2"/>
              <a:buNone/>
            </a:pPr>
            <a:endParaRPr lang="en-US" sz="1300" smtClean="0">
              <a:latin typeface="Georgia" pitchFamily="18" charset="0"/>
            </a:endParaRPr>
          </a:p>
          <a:p>
            <a:pPr eaLnBrk="1" hangingPunct="1">
              <a:lnSpc>
                <a:spcPct val="80000"/>
              </a:lnSpc>
            </a:pPr>
            <a:endParaRPr lang="en-US" sz="1300" smtClean="0">
              <a:latin typeface="Georgia" pitchFamily="18" charset="0"/>
            </a:endParaRPr>
          </a:p>
        </p:txBody>
      </p:sp>
      <p:sp>
        <p:nvSpPr>
          <p:cNvPr id="39939"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
        <p:nvSpPr>
          <p:cNvPr id="39940" name="Title 1"/>
          <p:cNvSpPr>
            <a:spLocks/>
          </p:cNvSpPr>
          <p:nvPr/>
        </p:nvSpPr>
        <p:spPr bwMode="auto">
          <a:xfrm>
            <a:off x="304800" y="0"/>
            <a:ext cx="85344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000" b="1">
                <a:solidFill>
                  <a:srgbClr val="7B9899"/>
                </a:solidFill>
                <a:latin typeface="Georgia" pitchFamily="18" charset="0"/>
              </a:rPr>
              <a:t>Myth #4: Faculty and Students can do nothing against an armed intruder</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sz="quarter" idx="4294967295"/>
          </p:nvPr>
        </p:nvSpPr>
        <p:spPr>
          <a:xfrm>
            <a:off x="301625" y="1676400"/>
            <a:ext cx="8504238" cy="4422775"/>
          </a:xfrm>
        </p:spPr>
        <p:txBody>
          <a:bodyPr/>
          <a:lstStyle/>
          <a:p>
            <a:pPr eaLnBrk="1" hangingPunct="1">
              <a:lnSpc>
                <a:spcPct val="80000"/>
              </a:lnSpc>
            </a:pPr>
            <a:r>
              <a:rPr lang="en-US" sz="4000" smtClean="0">
                <a:latin typeface="Georgia" pitchFamily="18" charset="0"/>
              </a:rPr>
              <a:t>Shooting is a physical skill</a:t>
            </a:r>
          </a:p>
          <a:p>
            <a:pPr eaLnBrk="1" hangingPunct="1">
              <a:lnSpc>
                <a:spcPct val="80000"/>
              </a:lnSpc>
            </a:pPr>
            <a:endParaRPr lang="en-US" sz="4000" smtClean="0">
              <a:latin typeface="Georgia" pitchFamily="18" charset="0"/>
            </a:endParaRPr>
          </a:p>
          <a:p>
            <a:pPr eaLnBrk="1" hangingPunct="1">
              <a:lnSpc>
                <a:spcPct val="80000"/>
              </a:lnSpc>
            </a:pPr>
            <a:r>
              <a:rPr lang="en-US" sz="4000" smtClean="0">
                <a:latin typeface="Georgia" pitchFamily="18" charset="0"/>
              </a:rPr>
              <a:t>Degree of accuracy and level of skill required is directly dependent on the actions of the target:</a:t>
            </a:r>
          </a:p>
          <a:p>
            <a:pPr lvl="1" eaLnBrk="1" hangingPunct="1">
              <a:lnSpc>
                <a:spcPct val="80000"/>
              </a:lnSpc>
            </a:pPr>
            <a:r>
              <a:rPr lang="en-US" sz="3500" b="1" smtClean="0">
                <a:solidFill>
                  <a:srgbClr val="71481C"/>
                </a:solidFill>
                <a:latin typeface="Georgia" pitchFamily="18" charset="0"/>
              </a:rPr>
              <a:t>Distance</a:t>
            </a:r>
            <a:endParaRPr lang="en-US" sz="1100" smtClean="0">
              <a:latin typeface="Georgia" pitchFamily="18" charset="0"/>
            </a:endParaRPr>
          </a:p>
          <a:p>
            <a:pPr eaLnBrk="1" hangingPunct="1">
              <a:lnSpc>
                <a:spcPct val="80000"/>
              </a:lnSpc>
            </a:pPr>
            <a:endParaRPr lang="en-US" sz="1300" smtClean="0">
              <a:latin typeface="Georgia" pitchFamily="18" charset="0"/>
            </a:endParaRPr>
          </a:p>
        </p:txBody>
      </p:sp>
      <p:sp>
        <p:nvSpPr>
          <p:cNvPr id="40963"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
        <p:nvSpPr>
          <p:cNvPr id="40964" name="Title 1"/>
          <p:cNvSpPr>
            <a:spLocks/>
          </p:cNvSpPr>
          <p:nvPr/>
        </p:nvSpPr>
        <p:spPr bwMode="auto">
          <a:xfrm>
            <a:off x="304800" y="0"/>
            <a:ext cx="85344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000" b="1">
                <a:solidFill>
                  <a:srgbClr val="7B9899"/>
                </a:solidFill>
                <a:latin typeface="Georgia" pitchFamily="18" charset="0"/>
              </a:rPr>
              <a:t>Myth #4: Faculty and Students can do nothing against an armed intruder</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sz="quarter" idx="4294967295"/>
          </p:nvPr>
        </p:nvSpPr>
        <p:spPr>
          <a:xfrm>
            <a:off x="301625" y="1676400"/>
            <a:ext cx="8504238" cy="4422775"/>
          </a:xfrm>
        </p:spPr>
        <p:txBody>
          <a:bodyPr/>
          <a:lstStyle/>
          <a:p>
            <a:pPr eaLnBrk="1" hangingPunct="1">
              <a:lnSpc>
                <a:spcPct val="80000"/>
              </a:lnSpc>
            </a:pPr>
            <a:r>
              <a:rPr lang="en-US" sz="4000" smtClean="0">
                <a:latin typeface="Georgia" pitchFamily="18" charset="0"/>
              </a:rPr>
              <a:t>Shooting is a physical skill</a:t>
            </a:r>
          </a:p>
          <a:p>
            <a:pPr eaLnBrk="1" hangingPunct="1">
              <a:lnSpc>
                <a:spcPct val="80000"/>
              </a:lnSpc>
            </a:pPr>
            <a:endParaRPr lang="en-US" sz="4000" smtClean="0">
              <a:latin typeface="Georgia" pitchFamily="18" charset="0"/>
            </a:endParaRPr>
          </a:p>
          <a:p>
            <a:pPr eaLnBrk="1" hangingPunct="1">
              <a:lnSpc>
                <a:spcPct val="80000"/>
              </a:lnSpc>
            </a:pPr>
            <a:r>
              <a:rPr lang="en-US" sz="4000" smtClean="0">
                <a:latin typeface="Georgia" pitchFamily="18" charset="0"/>
              </a:rPr>
              <a:t>Degree of accuracy and level of skill required is directly dependent on the actions of the target:</a:t>
            </a:r>
          </a:p>
          <a:p>
            <a:pPr lvl="1" eaLnBrk="1" hangingPunct="1">
              <a:lnSpc>
                <a:spcPct val="80000"/>
              </a:lnSpc>
            </a:pPr>
            <a:r>
              <a:rPr lang="en-US" sz="3500" b="1" smtClean="0">
                <a:solidFill>
                  <a:srgbClr val="71481C"/>
                </a:solidFill>
                <a:latin typeface="Georgia" pitchFamily="18" charset="0"/>
              </a:rPr>
              <a:t>Distance</a:t>
            </a:r>
          </a:p>
          <a:p>
            <a:pPr lvl="1" eaLnBrk="1" hangingPunct="1">
              <a:lnSpc>
                <a:spcPct val="80000"/>
              </a:lnSpc>
            </a:pPr>
            <a:r>
              <a:rPr lang="en-US" sz="3500" b="1" smtClean="0">
                <a:solidFill>
                  <a:srgbClr val="71481C"/>
                </a:solidFill>
                <a:latin typeface="Georgia" pitchFamily="18" charset="0"/>
              </a:rPr>
              <a:t>Movement</a:t>
            </a:r>
            <a:endParaRPr lang="en-US" sz="1100" smtClean="0">
              <a:latin typeface="Georgia" pitchFamily="18" charset="0"/>
            </a:endParaRPr>
          </a:p>
          <a:p>
            <a:pPr eaLnBrk="1" hangingPunct="1">
              <a:lnSpc>
                <a:spcPct val="80000"/>
              </a:lnSpc>
            </a:pPr>
            <a:endParaRPr lang="en-US" sz="1300" smtClean="0">
              <a:latin typeface="Georgia" pitchFamily="18" charset="0"/>
            </a:endParaRPr>
          </a:p>
        </p:txBody>
      </p:sp>
      <p:sp>
        <p:nvSpPr>
          <p:cNvPr id="41987"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
        <p:nvSpPr>
          <p:cNvPr id="41988" name="Title 1"/>
          <p:cNvSpPr>
            <a:spLocks/>
          </p:cNvSpPr>
          <p:nvPr/>
        </p:nvSpPr>
        <p:spPr bwMode="auto">
          <a:xfrm>
            <a:off x="304800" y="0"/>
            <a:ext cx="85344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000" b="1">
                <a:solidFill>
                  <a:srgbClr val="7B9899"/>
                </a:solidFill>
                <a:latin typeface="Georgia" pitchFamily="18" charset="0"/>
              </a:rPr>
              <a:t>Myth #4: Faculty and Students can do nothing against an armed intruder</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sz="quarter" idx="4294967295"/>
          </p:nvPr>
        </p:nvSpPr>
        <p:spPr>
          <a:xfrm>
            <a:off x="301625" y="1676400"/>
            <a:ext cx="8504238" cy="4422775"/>
          </a:xfrm>
        </p:spPr>
        <p:txBody>
          <a:bodyPr/>
          <a:lstStyle/>
          <a:p>
            <a:pPr eaLnBrk="1" hangingPunct="1">
              <a:lnSpc>
                <a:spcPct val="80000"/>
              </a:lnSpc>
            </a:pPr>
            <a:r>
              <a:rPr lang="en-US" sz="4000" smtClean="0">
                <a:latin typeface="Georgia" pitchFamily="18" charset="0"/>
              </a:rPr>
              <a:t>Shooting is a physical skill</a:t>
            </a:r>
          </a:p>
          <a:p>
            <a:pPr eaLnBrk="1" hangingPunct="1">
              <a:lnSpc>
                <a:spcPct val="80000"/>
              </a:lnSpc>
            </a:pPr>
            <a:endParaRPr lang="en-US" sz="4000" smtClean="0">
              <a:latin typeface="Georgia" pitchFamily="18" charset="0"/>
            </a:endParaRPr>
          </a:p>
          <a:p>
            <a:pPr eaLnBrk="1" hangingPunct="1">
              <a:lnSpc>
                <a:spcPct val="80000"/>
              </a:lnSpc>
            </a:pPr>
            <a:r>
              <a:rPr lang="en-US" sz="4000" smtClean="0">
                <a:latin typeface="Georgia" pitchFamily="18" charset="0"/>
              </a:rPr>
              <a:t>Degree of accuracy and level of skill required is directly dependent on the actions of the target:</a:t>
            </a:r>
          </a:p>
          <a:p>
            <a:pPr lvl="1" eaLnBrk="1" hangingPunct="1">
              <a:lnSpc>
                <a:spcPct val="80000"/>
              </a:lnSpc>
            </a:pPr>
            <a:r>
              <a:rPr lang="en-US" sz="3500" b="1" smtClean="0">
                <a:solidFill>
                  <a:srgbClr val="71481C"/>
                </a:solidFill>
                <a:latin typeface="Georgia" pitchFamily="18" charset="0"/>
              </a:rPr>
              <a:t>Distance</a:t>
            </a:r>
          </a:p>
          <a:p>
            <a:pPr lvl="1" eaLnBrk="1" hangingPunct="1">
              <a:lnSpc>
                <a:spcPct val="80000"/>
              </a:lnSpc>
            </a:pPr>
            <a:r>
              <a:rPr lang="en-US" sz="3500" b="1" smtClean="0">
                <a:solidFill>
                  <a:srgbClr val="71481C"/>
                </a:solidFill>
                <a:latin typeface="Georgia" pitchFamily="18" charset="0"/>
              </a:rPr>
              <a:t>Movement</a:t>
            </a:r>
          </a:p>
          <a:p>
            <a:pPr lvl="1" eaLnBrk="1" hangingPunct="1">
              <a:lnSpc>
                <a:spcPct val="80000"/>
              </a:lnSpc>
            </a:pPr>
            <a:r>
              <a:rPr lang="en-US" sz="3500" b="1" smtClean="0">
                <a:solidFill>
                  <a:srgbClr val="71481C"/>
                </a:solidFill>
                <a:latin typeface="Georgia" pitchFamily="18" charset="0"/>
              </a:rPr>
              <a:t>Distractions</a:t>
            </a:r>
          </a:p>
          <a:p>
            <a:pPr eaLnBrk="1" hangingPunct="1">
              <a:lnSpc>
                <a:spcPct val="80000"/>
              </a:lnSpc>
            </a:pPr>
            <a:endParaRPr lang="en-US" sz="1300" smtClean="0">
              <a:latin typeface="Georgia" pitchFamily="18" charset="0"/>
            </a:endParaRPr>
          </a:p>
          <a:p>
            <a:pPr eaLnBrk="1" hangingPunct="1">
              <a:lnSpc>
                <a:spcPct val="80000"/>
              </a:lnSpc>
            </a:pPr>
            <a:endParaRPr lang="en-US" sz="1300" smtClean="0">
              <a:latin typeface="Georgia" pitchFamily="18" charset="0"/>
            </a:endParaRPr>
          </a:p>
        </p:txBody>
      </p:sp>
      <p:sp>
        <p:nvSpPr>
          <p:cNvPr id="43011"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
        <p:nvSpPr>
          <p:cNvPr id="43012" name="Title 1"/>
          <p:cNvSpPr>
            <a:spLocks/>
          </p:cNvSpPr>
          <p:nvPr/>
        </p:nvSpPr>
        <p:spPr bwMode="auto">
          <a:xfrm>
            <a:off x="304800" y="0"/>
            <a:ext cx="85344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000" b="1">
                <a:solidFill>
                  <a:srgbClr val="7B9899"/>
                </a:solidFill>
                <a:latin typeface="Georgia" pitchFamily="18" charset="0"/>
              </a:rPr>
              <a:t>Myth #4: Faculty and Students can do nothing against an armed intruder</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sz="quarter" idx="1"/>
          </p:nvPr>
        </p:nvSpPr>
        <p:spPr>
          <a:xfrm>
            <a:off x="301625" y="1676400"/>
            <a:ext cx="8504238" cy="4422775"/>
          </a:xfrm>
        </p:spPr>
        <p:txBody>
          <a:bodyPr/>
          <a:lstStyle/>
          <a:p>
            <a:pPr eaLnBrk="1" hangingPunct="1"/>
            <a:r>
              <a:rPr lang="en-US" sz="4000" smtClean="0">
                <a:latin typeface="Georgia" pitchFamily="18" charset="0"/>
              </a:rPr>
              <a:t>Police miss almost 80% of their shots in dynamic events. </a:t>
            </a:r>
          </a:p>
          <a:p>
            <a:pPr eaLnBrk="1" hangingPunct="1"/>
            <a:endParaRPr lang="en-US" sz="4000" smtClean="0">
              <a:latin typeface="Georgia" pitchFamily="18" charset="0"/>
            </a:endParaRPr>
          </a:p>
          <a:p>
            <a:pPr eaLnBrk="1" hangingPunct="1">
              <a:buFont typeface="Wingdings 2" pitchFamily="18" charset="2"/>
              <a:buNone/>
            </a:pPr>
            <a:endParaRPr lang="en-US" sz="4000" smtClean="0">
              <a:latin typeface="Georgia" pitchFamily="18" charset="0"/>
            </a:endParaRPr>
          </a:p>
        </p:txBody>
      </p:sp>
      <p:sp>
        <p:nvSpPr>
          <p:cNvPr id="44035"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
        <p:nvSpPr>
          <p:cNvPr id="44036" name="Title 1"/>
          <p:cNvSpPr>
            <a:spLocks/>
          </p:cNvSpPr>
          <p:nvPr/>
        </p:nvSpPr>
        <p:spPr bwMode="auto">
          <a:xfrm>
            <a:off x="304800" y="0"/>
            <a:ext cx="85344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000" b="1">
                <a:solidFill>
                  <a:srgbClr val="7B9899"/>
                </a:solidFill>
                <a:latin typeface="Georgia" pitchFamily="18" charset="0"/>
              </a:rPr>
              <a:t>Myth #4: Faculty and Students can do nothing against an armed intruder</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sz="quarter" idx="4294967295"/>
          </p:nvPr>
        </p:nvSpPr>
        <p:spPr>
          <a:xfrm>
            <a:off x="301625" y="1676400"/>
            <a:ext cx="8504238" cy="4422775"/>
          </a:xfrm>
        </p:spPr>
        <p:txBody>
          <a:bodyPr/>
          <a:lstStyle/>
          <a:p>
            <a:pPr eaLnBrk="1" hangingPunct="1"/>
            <a:r>
              <a:rPr lang="en-US" sz="4000" smtClean="0">
                <a:latin typeface="Georgia" pitchFamily="18" charset="0"/>
              </a:rPr>
              <a:t>Police miss almost 80% of their shots in dynamic events. </a:t>
            </a:r>
          </a:p>
          <a:p>
            <a:pPr eaLnBrk="1" hangingPunct="1"/>
            <a:endParaRPr lang="en-US" sz="4000" smtClean="0">
              <a:latin typeface="Georgia" pitchFamily="18" charset="0"/>
            </a:endParaRPr>
          </a:p>
          <a:p>
            <a:pPr eaLnBrk="1" hangingPunct="1"/>
            <a:r>
              <a:rPr lang="en-US" sz="4000" smtClean="0">
                <a:latin typeface="Georgia" pitchFamily="18" charset="0"/>
              </a:rPr>
              <a:t>We need to recreate that environment in the classroom when someone comes in with intent to kill our kids.</a:t>
            </a:r>
          </a:p>
          <a:p>
            <a:pPr eaLnBrk="1" hangingPunct="1"/>
            <a:endParaRPr lang="en-US" sz="4000" smtClean="0">
              <a:latin typeface="Georgia" pitchFamily="18" charset="0"/>
            </a:endParaRPr>
          </a:p>
        </p:txBody>
      </p:sp>
      <p:sp>
        <p:nvSpPr>
          <p:cNvPr id="45059"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
        <p:nvSpPr>
          <p:cNvPr id="45060" name="Title 1"/>
          <p:cNvSpPr>
            <a:spLocks/>
          </p:cNvSpPr>
          <p:nvPr/>
        </p:nvSpPr>
        <p:spPr bwMode="auto">
          <a:xfrm>
            <a:off x="304800" y="0"/>
            <a:ext cx="85344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000" b="1">
                <a:solidFill>
                  <a:srgbClr val="7B9899"/>
                </a:solidFill>
                <a:latin typeface="Georgia" pitchFamily="18" charset="0"/>
              </a:rPr>
              <a:t>Myth #4: Faculty and Students can do nothing against an armed intruder</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p:txBody>
          <a:bodyPr/>
          <a:lstStyle/>
          <a:p>
            <a:pPr eaLnBrk="1" hangingPunct="1"/>
            <a:r>
              <a:rPr lang="en-US" sz="3600" b="1" smtClean="0">
                <a:latin typeface="Georgia" pitchFamily="18" charset="0"/>
              </a:rPr>
              <a:t>How Faculty and Students Survive</a:t>
            </a:r>
          </a:p>
        </p:txBody>
      </p:sp>
      <p:sp>
        <p:nvSpPr>
          <p:cNvPr id="46083" name="Content Placeholder 2"/>
          <p:cNvSpPr>
            <a:spLocks noGrp="1"/>
          </p:cNvSpPr>
          <p:nvPr>
            <p:ph sz="quarter" idx="4294967295"/>
          </p:nvPr>
        </p:nvSpPr>
        <p:spPr>
          <a:xfrm>
            <a:off x="301625" y="1527175"/>
            <a:ext cx="8504238" cy="4572000"/>
          </a:xfrm>
        </p:spPr>
        <p:txBody>
          <a:bodyPr/>
          <a:lstStyle/>
          <a:p>
            <a:pPr algn="ctr" eaLnBrk="1" hangingPunct="1">
              <a:buFont typeface="Wingdings 2" pitchFamily="18" charset="2"/>
              <a:buNone/>
            </a:pPr>
            <a:r>
              <a:rPr lang="en-US" sz="4000" smtClean="0">
                <a:latin typeface="Georgia" pitchFamily="18" charset="0"/>
              </a:rPr>
              <a:t>When our security and deterrence measures fail, then we must …</a:t>
            </a:r>
          </a:p>
          <a:p>
            <a:pPr eaLnBrk="1" hangingPunct="1"/>
            <a:r>
              <a:rPr lang="en-US" sz="2400" smtClean="0">
                <a:latin typeface="Georgia" pitchFamily="18" charset="0"/>
              </a:rPr>
              <a:t>Instruct faculty and students in very simple strategies that facilitate:</a:t>
            </a:r>
          </a:p>
        </p:txBody>
      </p:sp>
      <p:sp>
        <p:nvSpPr>
          <p:cNvPr id="46084"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126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1268" name="Text Box 4"/>
          <p:cNvSpPr txBox="1">
            <a:spLocks noChangeArrowheads="1"/>
          </p:cNvSpPr>
          <p:nvPr/>
        </p:nvSpPr>
        <p:spPr bwMode="auto">
          <a:xfrm>
            <a:off x="5029200" y="228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t>March 2012</a:t>
            </a:r>
          </a:p>
        </p:txBody>
      </p:sp>
      <p:pic>
        <p:nvPicPr>
          <p:cNvPr id="11269" name="Picture 7" descr="coversp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6069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8"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704850"/>
            <a:ext cx="356235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z="3600" b="1" smtClean="0">
                <a:solidFill>
                  <a:srgbClr val="7B9899"/>
                </a:solidFill>
                <a:latin typeface="Georgia" pitchFamily="18" charset="0"/>
              </a:rPr>
              <a:t>How Faculty and Students Survive</a:t>
            </a:r>
          </a:p>
        </p:txBody>
      </p:sp>
      <p:sp>
        <p:nvSpPr>
          <p:cNvPr id="47107" name="Content Placeholder 2"/>
          <p:cNvSpPr>
            <a:spLocks noGrp="1"/>
          </p:cNvSpPr>
          <p:nvPr>
            <p:ph sz="quarter" idx="1"/>
          </p:nvPr>
        </p:nvSpPr>
        <p:spPr>
          <a:xfrm>
            <a:off x="301625" y="1527175"/>
            <a:ext cx="8504238" cy="4572000"/>
          </a:xfrm>
        </p:spPr>
        <p:txBody>
          <a:bodyPr/>
          <a:lstStyle/>
          <a:p>
            <a:pPr algn="ctr" eaLnBrk="1" hangingPunct="1">
              <a:buFont typeface="Wingdings 2" pitchFamily="18" charset="2"/>
              <a:buNone/>
            </a:pPr>
            <a:r>
              <a:rPr lang="en-US" sz="4000" smtClean="0">
                <a:latin typeface="Georgia" pitchFamily="18" charset="0"/>
              </a:rPr>
              <a:t>When our security and deterrence measures fail, then we must …</a:t>
            </a:r>
          </a:p>
          <a:p>
            <a:pPr eaLnBrk="1" hangingPunct="1"/>
            <a:r>
              <a:rPr lang="en-US" sz="2400" smtClean="0">
                <a:latin typeface="Georgia" pitchFamily="18" charset="0"/>
              </a:rPr>
              <a:t>Instruct faculty and students in very simple strategies that facilitate:</a:t>
            </a:r>
          </a:p>
          <a:p>
            <a:pPr lvl="1" eaLnBrk="1" hangingPunct="1"/>
            <a:r>
              <a:rPr lang="en-US" sz="3200" b="1" u="sng" smtClean="0">
                <a:solidFill>
                  <a:srgbClr val="712D1C"/>
                </a:solidFill>
                <a:latin typeface="Georgia" pitchFamily="18" charset="0"/>
              </a:rPr>
              <a:t>Intelligent</a:t>
            </a:r>
            <a:r>
              <a:rPr lang="en-US" sz="3200" b="1" smtClean="0">
                <a:solidFill>
                  <a:srgbClr val="712D1C"/>
                </a:solidFill>
                <a:latin typeface="Georgia" pitchFamily="18" charset="0"/>
              </a:rPr>
              <a:t> Escape</a:t>
            </a:r>
          </a:p>
        </p:txBody>
      </p:sp>
      <p:sp>
        <p:nvSpPr>
          <p:cNvPr id="47108"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p:txBody>
          <a:bodyPr/>
          <a:lstStyle/>
          <a:p>
            <a:pPr eaLnBrk="1" hangingPunct="1"/>
            <a:r>
              <a:rPr lang="en-US" sz="3600" b="1" smtClean="0">
                <a:latin typeface="Georgia" pitchFamily="18" charset="0"/>
              </a:rPr>
              <a:t>How Faculty and Students Survive</a:t>
            </a:r>
          </a:p>
        </p:txBody>
      </p:sp>
      <p:sp>
        <p:nvSpPr>
          <p:cNvPr id="48131" name="Content Placeholder 2"/>
          <p:cNvSpPr>
            <a:spLocks noGrp="1"/>
          </p:cNvSpPr>
          <p:nvPr>
            <p:ph sz="quarter" idx="4294967295"/>
          </p:nvPr>
        </p:nvSpPr>
        <p:spPr>
          <a:xfrm>
            <a:off x="301625" y="1527175"/>
            <a:ext cx="8504238" cy="4572000"/>
          </a:xfrm>
        </p:spPr>
        <p:txBody>
          <a:bodyPr/>
          <a:lstStyle/>
          <a:p>
            <a:pPr algn="ctr" eaLnBrk="1" hangingPunct="1">
              <a:buFont typeface="Wingdings 2" pitchFamily="18" charset="2"/>
              <a:buNone/>
            </a:pPr>
            <a:r>
              <a:rPr lang="en-US" sz="4000" smtClean="0">
                <a:latin typeface="Georgia" pitchFamily="18" charset="0"/>
              </a:rPr>
              <a:t>When our security and deterrence measures fail, then we must …</a:t>
            </a:r>
          </a:p>
          <a:p>
            <a:pPr eaLnBrk="1" hangingPunct="1"/>
            <a:r>
              <a:rPr lang="en-US" sz="2400" smtClean="0">
                <a:latin typeface="Georgia" pitchFamily="18" charset="0"/>
              </a:rPr>
              <a:t>Instruct faculty and students in very simple strategies that facilitate:</a:t>
            </a:r>
          </a:p>
          <a:p>
            <a:pPr lvl="1" eaLnBrk="1" hangingPunct="1"/>
            <a:r>
              <a:rPr lang="en-US" sz="3200" b="1" u="sng" smtClean="0">
                <a:solidFill>
                  <a:srgbClr val="712D1C"/>
                </a:solidFill>
                <a:latin typeface="Georgia" pitchFamily="18" charset="0"/>
              </a:rPr>
              <a:t>Intelligent</a:t>
            </a:r>
            <a:r>
              <a:rPr lang="en-US" sz="3200" b="1" smtClean="0">
                <a:solidFill>
                  <a:srgbClr val="712D1C"/>
                </a:solidFill>
                <a:latin typeface="Georgia" pitchFamily="18" charset="0"/>
              </a:rPr>
              <a:t> Escape</a:t>
            </a:r>
          </a:p>
          <a:p>
            <a:pPr lvl="1" eaLnBrk="1" hangingPunct="1"/>
            <a:r>
              <a:rPr lang="en-US" sz="3200" b="1" smtClean="0">
                <a:solidFill>
                  <a:srgbClr val="712D1C"/>
                </a:solidFill>
                <a:latin typeface="Georgia" pitchFamily="18" charset="0"/>
              </a:rPr>
              <a:t>Force High Level of Skill to Shoot Accurately</a:t>
            </a:r>
          </a:p>
        </p:txBody>
      </p:sp>
      <p:sp>
        <p:nvSpPr>
          <p:cNvPr id="48132"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p:txBody>
          <a:bodyPr/>
          <a:lstStyle/>
          <a:p>
            <a:pPr eaLnBrk="1" hangingPunct="1"/>
            <a:r>
              <a:rPr lang="en-US" sz="3600" b="1" smtClean="0">
                <a:latin typeface="Georgia" pitchFamily="18" charset="0"/>
              </a:rPr>
              <a:t>How Faculty and Students Survive</a:t>
            </a:r>
          </a:p>
        </p:txBody>
      </p:sp>
      <p:sp>
        <p:nvSpPr>
          <p:cNvPr id="49155" name="Content Placeholder 2"/>
          <p:cNvSpPr>
            <a:spLocks noGrp="1"/>
          </p:cNvSpPr>
          <p:nvPr>
            <p:ph sz="quarter" idx="4294967295"/>
          </p:nvPr>
        </p:nvSpPr>
        <p:spPr>
          <a:xfrm>
            <a:off x="301625" y="1527175"/>
            <a:ext cx="8504238" cy="4572000"/>
          </a:xfrm>
        </p:spPr>
        <p:txBody>
          <a:bodyPr/>
          <a:lstStyle/>
          <a:p>
            <a:pPr algn="ctr" eaLnBrk="1" hangingPunct="1">
              <a:buFont typeface="Wingdings 2" pitchFamily="18" charset="2"/>
              <a:buNone/>
            </a:pPr>
            <a:r>
              <a:rPr lang="en-US" sz="4000" smtClean="0">
                <a:latin typeface="Georgia" pitchFamily="18" charset="0"/>
              </a:rPr>
              <a:t>When our security and deterrence measures fail, then we must …</a:t>
            </a:r>
          </a:p>
          <a:p>
            <a:pPr eaLnBrk="1" hangingPunct="1"/>
            <a:r>
              <a:rPr lang="en-US" sz="2400" smtClean="0">
                <a:latin typeface="Georgia" pitchFamily="18" charset="0"/>
              </a:rPr>
              <a:t>Instruct faculty and students in very simple strategies that facilitate:</a:t>
            </a:r>
          </a:p>
          <a:p>
            <a:pPr lvl="1" eaLnBrk="1" hangingPunct="1"/>
            <a:r>
              <a:rPr lang="en-US" sz="3200" b="1" u="sng" smtClean="0">
                <a:solidFill>
                  <a:srgbClr val="712D1C"/>
                </a:solidFill>
                <a:latin typeface="Georgia" pitchFamily="18" charset="0"/>
              </a:rPr>
              <a:t>Intelligent</a:t>
            </a:r>
            <a:r>
              <a:rPr lang="en-US" sz="3200" b="1" smtClean="0">
                <a:solidFill>
                  <a:srgbClr val="712D1C"/>
                </a:solidFill>
                <a:latin typeface="Georgia" pitchFamily="18" charset="0"/>
              </a:rPr>
              <a:t> Escape</a:t>
            </a:r>
          </a:p>
          <a:p>
            <a:pPr lvl="1" eaLnBrk="1" hangingPunct="1"/>
            <a:r>
              <a:rPr lang="en-US" sz="3200" b="1" smtClean="0">
                <a:solidFill>
                  <a:srgbClr val="712D1C"/>
                </a:solidFill>
                <a:latin typeface="Georgia" pitchFamily="18" charset="0"/>
              </a:rPr>
              <a:t>Force High Level of Skill to Shoot Accurately</a:t>
            </a:r>
          </a:p>
          <a:p>
            <a:pPr lvl="1" eaLnBrk="1" hangingPunct="1"/>
            <a:r>
              <a:rPr lang="en-US" sz="3200" b="1" smtClean="0">
                <a:solidFill>
                  <a:srgbClr val="712D1C"/>
                </a:solidFill>
                <a:latin typeface="Georgia" pitchFamily="18" charset="0"/>
              </a:rPr>
              <a:t>Utilize Unknown Advantages to Win Back Control</a:t>
            </a:r>
          </a:p>
        </p:txBody>
      </p:sp>
      <p:sp>
        <p:nvSpPr>
          <p:cNvPr id="49156" name="TextBox 3"/>
          <p:cNvSpPr txBox="1">
            <a:spLocks noChangeArrowheads="1"/>
          </p:cNvSpPr>
          <p:nvPr/>
        </p:nvSpPr>
        <p:spPr bwMode="auto">
          <a:xfrm>
            <a:off x="4495800" y="6324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z="4400" b="1" smtClean="0">
                <a:solidFill>
                  <a:schemeClr val="tx1"/>
                </a:solidFill>
                <a:latin typeface="Georgia" pitchFamily="18" charset="0"/>
              </a:rPr>
              <a:t>A.L.</a:t>
            </a:r>
            <a:r>
              <a:rPr lang="en-US" sz="4400" b="1" smtClean="0">
                <a:solidFill>
                  <a:schemeClr val="tx1"/>
                </a:solidFill>
                <a:latin typeface="Webdings" pitchFamily="18" charset="2"/>
              </a:rPr>
              <a:t>i</a:t>
            </a:r>
            <a:r>
              <a:rPr lang="en-US" sz="4400" b="1" smtClean="0">
                <a:solidFill>
                  <a:schemeClr val="tx1"/>
                </a:solidFill>
                <a:latin typeface="Georgia" pitchFamily="18" charset="0"/>
              </a:rPr>
              <a:t>.C.E</a:t>
            </a:r>
          </a:p>
        </p:txBody>
      </p:sp>
      <p:sp>
        <p:nvSpPr>
          <p:cNvPr id="50179" name="Content Placeholder 2"/>
          <p:cNvSpPr>
            <a:spLocks noGrp="1"/>
          </p:cNvSpPr>
          <p:nvPr>
            <p:ph sz="quarter" idx="1"/>
          </p:nvPr>
        </p:nvSpPr>
        <p:spPr>
          <a:xfrm>
            <a:off x="301625" y="1752600"/>
            <a:ext cx="8504238" cy="4346575"/>
          </a:xfrm>
        </p:spPr>
        <p:txBody>
          <a:bodyPr/>
          <a:lstStyle/>
          <a:p>
            <a:pPr eaLnBrk="1" hangingPunct="1"/>
            <a:r>
              <a:rPr lang="en-US" sz="4000" b="1" smtClean="0">
                <a:solidFill>
                  <a:srgbClr val="FF0000"/>
                </a:solidFill>
                <a:latin typeface="Georgia" pitchFamily="18" charset="0"/>
              </a:rPr>
              <a:t>Alert</a:t>
            </a:r>
            <a:r>
              <a:rPr lang="en-US" sz="4000" smtClean="0">
                <a:latin typeface="Georgia" pitchFamily="18" charset="0"/>
              </a:rPr>
              <a:t>: Complete information</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p:txBody>
          <a:bodyPr/>
          <a:lstStyle/>
          <a:p>
            <a:pPr eaLnBrk="1" hangingPunct="1"/>
            <a:r>
              <a:rPr lang="en-US" sz="4400" b="1" smtClean="0">
                <a:solidFill>
                  <a:schemeClr val="tx1"/>
                </a:solidFill>
                <a:latin typeface="Georgia" pitchFamily="18" charset="0"/>
              </a:rPr>
              <a:t>A.L.</a:t>
            </a:r>
            <a:r>
              <a:rPr lang="en-US" sz="4400" b="1" smtClean="0">
                <a:solidFill>
                  <a:schemeClr val="tx1"/>
                </a:solidFill>
                <a:latin typeface="Webdings" pitchFamily="18" charset="2"/>
              </a:rPr>
              <a:t>i</a:t>
            </a:r>
            <a:r>
              <a:rPr lang="en-US" sz="4400" b="1" smtClean="0">
                <a:solidFill>
                  <a:schemeClr val="tx1"/>
                </a:solidFill>
                <a:latin typeface="Georgia" pitchFamily="18" charset="0"/>
              </a:rPr>
              <a:t>.C.E</a:t>
            </a:r>
          </a:p>
        </p:txBody>
      </p:sp>
      <p:sp>
        <p:nvSpPr>
          <p:cNvPr id="51203" name="Content Placeholder 2"/>
          <p:cNvSpPr>
            <a:spLocks noGrp="1"/>
          </p:cNvSpPr>
          <p:nvPr>
            <p:ph sz="quarter" idx="4294967295"/>
          </p:nvPr>
        </p:nvSpPr>
        <p:spPr>
          <a:xfrm>
            <a:off x="301625" y="1752600"/>
            <a:ext cx="8504238" cy="4346575"/>
          </a:xfrm>
        </p:spPr>
        <p:txBody>
          <a:bodyPr/>
          <a:lstStyle/>
          <a:p>
            <a:pPr eaLnBrk="1" hangingPunct="1"/>
            <a:r>
              <a:rPr lang="en-US" sz="4000" b="1" smtClean="0">
                <a:solidFill>
                  <a:srgbClr val="FF0000"/>
                </a:solidFill>
                <a:latin typeface="Georgia" pitchFamily="18" charset="0"/>
              </a:rPr>
              <a:t>Alert</a:t>
            </a:r>
            <a:r>
              <a:rPr lang="en-US" sz="4000" smtClean="0">
                <a:latin typeface="Georgia" pitchFamily="18" charset="0"/>
              </a:rPr>
              <a:t>: Complete information</a:t>
            </a:r>
          </a:p>
          <a:p>
            <a:pPr eaLnBrk="1" hangingPunct="1">
              <a:buFont typeface="Wingdings 2" pitchFamily="18" charset="2"/>
              <a:buNone/>
            </a:pPr>
            <a:r>
              <a:rPr lang="en-US" sz="4000" smtClean="0">
                <a:latin typeface="Georgia" pitchFamily="18" charset="0"/>
              </a:rPr>
              <a:t>	</a:t>
            </a:r>
          </a:p>
          <a:p>
            <a:pPr eaLnBrk="1" hangingPunct="1">
              <a:buFont typeface="Wingdings 2" pitchFamily="18" charset="2"/>
              <a:buNone/>
            </a:pPr>
            <a:r>
              <a:rPr lang="en-US" sz="4000" smtClean="0">
                <a:latin typeface="Georgia" pitchFamily="18" charset="0"/>
              </a:rPr>
              <a:t>N.I.M.S. says: </a:t>
            </a:r>
          </a:p>
          <a:p>
            <a:pPr eaLnBrk="1" hangingPunct="1">
              <a:buFont typeface="Wingdings 2" pitchFamily="18" charset="2"/>
              <a:buNone/>
            </a:pPr>
            <a:r>
              <a:rPr lang="en-US" sz="4000" smtClean="0">
                <a:latin typeface="Georgia" pitchFamily="18" charset="0"/>
              </a:rPr>
              <a:t>         “Normal language” no codes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p:txBody>
          <a:bodyPr/>
          <a:lstStyle/>
          <a:p>
            <a:pPr eaLnBrk="1" hangingPunct="1"/>
            <a:r>
              <a:rPr lang="en-US" sz="4400" b="1" smtClean="0">
                <a:solidFill>
                  <a:schemeClr val="tx1"/>
                </a:solidFill>
                <a:latin typeface="Georgia" pitchFamily="18" charset="0"/>
              </a:rPr>
              <a:t>A.L.</a:t>
            </a:r>
            <a:r>
              <a:rPr lang="en-US" sz="4400" b="1" smtClean="0">
                <a:solidFill>
                  <a:schemeClr val="tx1"/>
                </a:solidFill>
                <a:latin typeface="Webdings" pitchFamily="18" charset="2"/>
              </a:rPr>
              <a:t>i</a:t>
            </a:r>
            <a:r>
              <a:rPr lang="en-US" sz="4400" b="1" smtClean="0">
                <a:solidFill>
                  <a:schemeClr val="tx1"/>
                </a:solidFill>
                <a:latin typeface="Georgia" pitchFamily="18" charset="0"/>
              </a:rPr>
              <a:t>.C.E</a:t>
            </a:r>
          </a:p>
        </p:txBody>
      </p:sp>
      <p:sp>
        <p:nvSpPr>
          <p:cNvPr id="52227" name="Content Placeholder 2"/>
          <p:cNvSpPr>
            <a:spLocks noGrp="1"/>
          </p:cNvSpPr>
          <p:nvPr>
            <p:ph sz="quarter" idx="4294967295"/>
          </p:nvPr>
        </p:nvSpPr>
        <p:spPr>
          <a:xfrm>
            <a:off x="301625" y="1752600"/>
            <a:ext cx="8504238" cy="4346575"/>
          </a:xfrm>
        </p:spPr>
        <p:txBody>
          <a:bodyPr/>
          <a:lstStyle/>
          <a:p>
            <a:pPr eaLnBrk="1" hangingPunct="1"/>
            <a:r>
              <a:rPr lang="en-US" sz="4000" b="1" smtClean="0">
                <a:solidFill>
                  <a:srgbClr val="FF0000"/>
                </a:solidFill>
                <a:latin typeface="Georgia" pitchFamily="18" charset="0"/>
              </a:rPr>
              <a:t>Alert</a:t>
            </a:r>
            <a:r>
              <a:rPr lang="en-US" sz="4000" smtClean="0">
                <a:latin typeface="Georgia" pitchFamily="18" charset="0"/>
              </a:rPr>
              <a:t>: Complete information</a:t>
            </a:r>
          </a:p>
          <a:p>
            <a:pPr eaLnBrk="1" hangingPunct="1"/>
            <a:r>
              <a:rPr lang="en-US" sz="4000" b="1" smtClean="0">
                <a:solidFill>
                  <a:srgbClr val="FF0000"/>
                </a:solidFill>
                <a:latin typeface="Georgia" pitchFamily="18" charset="0"/>
              </a:rPr>
              <a:t>Lockdown</a:t>
            </a:r>
            <a:r>
              <a:rPr lang="en-US" sz="4000" smtClean="0">
                <a:latin typeface="Georgia" pitchFamily="18" charset="0"/>
              </a:rPr>
              <a:t>: Initial Barrier</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sz="4400" b="1" smtClean="0">
                <a:solidFill>
                  <a:schemeClr val="tx1"/>
                </a:solidFill>
                <a:latin typeface="Georgia" pitchFamily="18" charset="0"/>
              </a:rPr>
              <a:t>A.L.</a:t>
            </a:r>
            <a:r>
              <a:rPr lang="en-US" sz="4400" b="1" smtClean="0">
                <a:solidFill>
                  <a:schemeClr val="tx1"/>
                </a:solidFill>
                <a:latin typeface="Webdings" pitchFamily="18" charset="2"/>
              </a:rPr>
              <a:t>i</a:t>
            </a:r>
            <a:r>
              <a:rPr lang="en-US" sz="4400" b="1" smtClean="0">
                <a:solidFill>
                  <a:schemeClr val="tx1"/>
                </a:solidFill>
                <a:latin typeface="Georgia" pitchFamily="18" charset="0"/>
              </a:rPr>
              <a:t>.C.E</a:t>
            </a:r>
          </a:p>
        </p:txBody>
      </p:sp>
      <p:sp>
        <p:nvSpPr>
          <p:cNvPr id="53251" name="Content Placeholder 2"/>
          <p:cNvSpPr>
            <a:spLocks noGrp="1"/>
          </p:cNvSpPr>
          <p:nvPr>
            <p:ph sz="quarter" idx="4294967295"/>
          </p:nvPr>
        </p:nvSpPr>
        <p:spPr>
          <a:xfrm>
            <a:off x="301625" y="1752600"/>
            <a:ext cx="8504238" cy="4346575"/>
          </a:xfrm>
        </p:spPr>
        <p:txBody>
          <a:bodyPr/>
          <a:lstStyle/>
          <a:p>
            <a:pPr eaLnBrk="1" hangingPunct="1"/>
            <a:r>
              <a:rPr lang="en-US" sz="4000" b="1" smtClean="0">
                <a:solidFill>
                  <a:srgbClr val="FF0000"/>
                </a:solidFill>
                <a:latin typeface="Georgia" pitchFamily="18" charset="0"/>
              </a:rPr>
              <a:t>Alert</a:t>
            </a:r>
            <a:r>
              <a:rPr lang="en-US" sz="4000" smtClean="0">
                <a:latin typeface="Georgia" pitchFamily="18" charset="0"/>
              </a:rPr>
              <a:t>: Complete information</a:t>
            </a:r>
          </a:p>
          <a:p>
            <a:pPr eaLnBrk="1" hangingPunct="1"/>
            <a:r>
              <a:rPr lang="en-US" sz="4000" b="1" smtClean="0">
                <a:solidFill>
                  <a:srgbClr val="FF0000"/>
                </a:solidFill>
                <a:latin typeface="Georgia" pitchFamily="18" charset="0"/>
              </a:rPr>
              <a:t>Lockdown</a:t>
            </a:r>
            <a:r>
              <a:rPr lang="en-US" sz="4000" smtClean="0">
                <a:latin typeface="Georgia" pitchFamily="18" charset="0"/>
              </a:rPr>
              <a:t>: Initial Barrier</a:t>
            </a:r>
          </a:p>
          <a:p>
            <a:pPr eaLnBrk="1" hangingPunct="1"/>
            <a:endParaRPr lang="en-US" sz="4000" smtClean="0">
              <a:latin typeface="Georgia" pitchFamily="18" charset="0"/>
            </a:endParaRPr>
          </a:p>
          <a:p>
            <a:pPr eaLnBrk="1" hangingPunct="1">
              <a:buFont typeface="Wingdings 2" pitchFamily="18" charset="2"/>
              <a:buNone/>
            </a:pPr>
            <a:r>
              <a:rPr lang="en-US" sz="4000" smtClean="0">
                <a:latin typeface="Georgia" pitchFamily="18" charset="0"/>
              </a:rPr>
              <a:t>Teach how to Barricade:</a:t>
            </a:r>
          </a:p>
          <a:p>
            <a:pPr eaLnBrk="1" hangingPunct="1">
              <a:buFont typeface="Wingdings 2" pitchFamily="18" charset="2"/>
              <a:buNone/>
            </a:pPr>
            <a:r>
              <a:rPr lang="en-US" sz="4000" smtClean="0">
                <a:latin typeface="Georgia" pitchFamily="18" charset="0"/>
              </a:rPr>
              <a:t>     Belts on door knobs</a:t>
            </a:r>
          </a:p>
          <a:p>
            <a:pPr eaLnBrk="1" hangingPunct="1">
              <a:buFont typeface="Wingdings 2" pitchFamily="18" charset="2"/>
              <a:buNone/>
            </a:pPr>
            <a:r>
              <a:rPr lang="en-US" sz="4000" smtClean="0">
                <a:latin typeface="Georgia" pitchFamily="18" charset="0"/>
              </a:rPr>
              <a:t>	   Desks blocking doorway</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pPr eaLnBrk="1" hangingPunct="1"/>
            <a:r>
              <a:rPr lang="en-US" sz="4400" b="1" smtClean="0">
                <a:solidFill>
                  <a:schemeClr val="tx1"/>
                </a:solidFill>
                <a:latin typeface="Georgia" pitchFamily="18" charset="0"/>
              </a:rPr>
              <a:t>A.L.</a:t>
            </a:r>
            <a:r>
              <a:rPr lang="en-US" sz="4400" b="1" smtClean="0">
                <a:solidFill>
                  <a:schemeClr val="tx1"/>
                </a:solidFill>
                <a:latin typeface="Webdings" pitchFamily="18" charset="2"/>
              </a:rPr>
              <a:t>i</a:t>
            </a:r>
            <a:r>
              <a:rPr lang="en-US" sz="4400" b="1" smtClean="0">
                <a:solidFill>
                  <a:schemeClr val="tx1"/>
                </a:solidFill>
                <a:latin typeface="Georgia" pitchFamily="18" charset="0"/>
              </a:rPr>
              <a:t>.C.E</a:t>
            </a:r>
          </a:p>
        </p:txBody>
      </p:sp>
      <p:sp>
        <p:nvSpPr>
          <p:cNvPr id="54275" name="Content Placeholder 2"/>
          <p:cNvSpPr>
            <a:spLocks noGrp="1"/>
          </p:cNvSpPr>
          <p:nvPr>
            <p:ph sz="quarter" idx="4294967295"/>
          </p:nvPr>
        </p:nvSpPr>
        <p:spPr>
          <a:xfrm>
            <a:off x="301625" y="1752600"/>
            <a:ext cx="8504238" cy="4346575"/>
          </a:xfrm>
        </p:spPr>
        <p:txBody>
          <a:bodyPr/>
          <a:lstStyle/>
          <a:p>
            <a:pPr eaLnBrk="1" hangingPunct="1"/>
            <a:r>
              <a:rPr lang="en-US" sz="4000" b="1" smtClean="0">
                <a:solidFill>
                  <a:srgbClr val="FF0000"/>
                </a:solidFill>
                <a:latin typeface="Georgia" pitchFamily="18" charset="0"/>
              </a:rPr>
              <a:t>Alert</a:t>
            </a:r>
            <a:r>
              <a:rPr lang="en-US" sz="4000" smtClean="0">
                <a:latin typeface="Georgia" pitchFamily="18" charset="0"/>
              </a:rPr>
              <a:t>: Complete information</a:t>
            </a:r>
          </a:p>
          <a:p>
            <a:pPr eaLnBrk="1" hangingPunct="1"/>
            <a:r>
              <a:rPr lang="en-US" sz="4000" b="1" smtClean="0">
                <a:solidFill>
                  <a:srgbClr val="FF0000"/>
                </a:solidFill>
                <a:latin typeface="Georgia" pitchFamily="18" charset="0"/>
              </a:rPr>
              <a:t>Lockdown</a:t>
            </a:r>
            <a:r>
              <a:rPr lang="en-US" sz="4000" smtClean="0">
                <a:latin typeface="Georgia" pitchFamily="18" charset="0"/>
              </a:rPr>
              <a:t>: Initial Barrier</a:t>
            </a:r>
          </a:p>
          <a:p>
            <a:pPr eaLnBrk="1" hangingPunct="1"/>
            <a:r>
              <a:rPr lang="en-US" sz="4000" b="1" smtClean="0">
                <a:solidFill>
                  <a:srgbClr val="FF0000"/>
                </a:solidFill>
                <a:latin typeface="Georgia" pitchFamily="18" charset="0"/>
              </a:rPr>
              <a:t>Inform</a:t>
            </a:r>
            <a:r>
              <a:rPr lang="en-US" sz="4000" smtClean="0">
                <a:latin typeface="Georgia" pitchFamily="18" charset="0"/>
              </a:rPr>
              <a:t>: Real-time Updates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p:txBody>
          <a:bodyPr/>
          <a:lstStyle/>
          <a:p>
            <a:pPr eaLnBrk="1" hangingPunct="1"/>
            <a:r>
              <a:rPr lang="en-US" sz="4400" b="1" smtClean="0">
                <a:solidFill>
                  <a:schemeClr val="tx1"/>
                </a:solidFill>
                <a:latin typeface="Georgia" pitchFamily="18" charset="0"/>
              </a:rPr>
              <a:t>A.L.</a:t>
            </a:r>
            <a:r>
              <a:rPr lang="en-US" sz="4400" b="1" smtClean="0">
                <a:solidFill>
                  <a:schemeClr val="tx1"/>
                </a:solidFill>
                <a:latin typeface="Webdings" pitchFamily="18" charset="2"/>
              </a:rPr>
              <a:t>i</a:t>
            </a:r>
            <a:r>
              <a:rPr lang="en-US" sz="4400" b="1" smtClean="0">
                <a:solidFill>
                  <a:schemeClr val="tx1"/>
                </a:solidFill>
                <a:latin typeface="Georgia" pitchFamily="18" charset="0"/>
              </a:rPr>
              <a:t>.C.E</a:t>
            </a:r>
          </a:p>
        </p:txBody>
      </p:sp>
      <p:sp>
        <p:nvSpPr>
          <p:cNvPr id="55299" name="Content Placeholder 2"/>
          <p:cNvSpPr>
            <a:spLocks noGrp="1"/>
          </p:cNvSpPr>
          <p:nvPr>
            <p:ph sz="quarter" idx="4294967295"/>
          </p:nvPr>
        </p:nvSpPr>
        <p:spPr>
          <a:xfrm>
            <a:off x="301625" y="1752600"/>
            <a:ext cx="8504238" cy="4346575"/>
          </a:xfrm>
        </p:spPr>
        <p:txBody>
          <a:bodyPr/>
          <a:lstStyle/>
          <a:p>
            <a:pPr eaLnBrk="1" hangingPunct="1"/>
            <a:r>
              <a:rPr lang="en-US" sz="4000" b="1" smtClean="0">
                <a:solidFill>
                  <a:srgbClr val="FF0000"/>
                </a:solidFill>
                <a:latin typeface="Georgia" pitchFamily="18" charset="0"/>
              </a:rPr>
              <a:t>Alert</a:t>
            </a:r>
            <a:r>
              <a:rPr lang="en-US" sz="4000" smtClean="0">
                <a:latin typeface="Georgia" pitchFamily="18" charset="0"/>
              </a:rPr>
              <a:t>: Complete information</a:t>
            </a:r>
          </a:p>
          <a:p>
            <a:pPr eaLnBrk="1" hangingPunct="1"/>
            <a:r>
              <a:rPr lang="en-US" sz="4000" b="1" smtClean="0">
                <a:solidFill>
                  <a:srgbClr val="FF0000"/>
                </a:solidFill>
                <a:latin typeface="Georgia" pitchFamily="18" charset="0"/>
              </a:rPr>
              <a:t>Lockdown</a:t>
            </a:r>
            <a:r>
              <a:rPr lang="en-US" sz="4000" smtClean="0">
                <a:latin typeface="Georgia" pitchFamily="18" charset="0"/>
              </a:rPr>
              <a:t>: Initial Barrier</a:t>
            </a:r>
          </a:p>
          <a:p>
            <a:pPr eaLnBrk="1" hangingPunct="1"/>
            <a:r>
              <a:rPr lang="en-US" sz="4000" b="1" smtClean="0">
                <a:solidFill>
                  <a:srgbClr val="FF0000"/>
                </a:solidFill>
                <a:latin typeface="Georgia" pitchFamily="18" charset="0"/>
              </a:rPr>
              <a:t>Inform</a:t>
            </a:r>
            <a:r>
              <a:rPr lang="en-US" sz="4000" smtClean="0">
                <a:latin typeface="Georgia" pitchFamily="18" charset="0"/>
              </a:rPr>
              <a:t>: Real-time Updates</a:t>
            </a:r>
          </a:p>
          <a:p>
            <a:pPr eaLnBrk="1" hangingPunct="1">
              <a:buFont typeface="Wingdings 2" pitchFamily="18" charset="2"/>
              <a:buNone/>
            </a:pPr>
            <a:r>
              <a:rPr lang="en-US" sz="4000" smtClean="0">
                <a:latin typeface="Georgia" pitchFamily="18" charset="0"/>
              </a:rPr>
              <a:t>	</a:t>
            </a:r>
          </a:p>
          <a:p>
            <a:pPr eaLnBrk="1" hangingPunct="1">
              <a:buFont typeface="Wingdings 2" pitchFamily="18" charset="2"/>
              <a:buNone/>
            </a:pPr>
            <a:r>
              <a:rPr lang="en-US" sz="4000" smtClean="0">
                <a:latin typeface="Georgia" pitchFamily="18" charset="0"/>
              </a:rPr>
              <a:t>Continue info, confuse &amp; frustrate attacker, redirect his/her focus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pPr eaLnBrk="1" hangingPunct="1"/>
            <a:r>
              <a:rPr lang="en-US" sz="4400" b="1" smtClean="0">
                <a:solidFill>
                  <a:schemeClr val="tx1"/>
                </a:solidFill>
                <a:latin typeface="Georgia" pitchFamily="18" charset="0"/>
              </a:rPr>
              <a:t>A.L.</a:t>
            </a:r>
            <a:r>
              <a:rPr lang="en-US" sz="4400" b="1" smtClean="0">
                <a:solidFill>
                  <a:schemeClr val="tx1"/>
                </a:solidFill>
                <a:latin typeface="Webdings" pitchFamily="18" charset="2"/>
              </a:rPr>
              <a:t>i</a:t>
            </a:r>
            <a:r>
              <a:rPr lang="en-US" sz="4400" b="1" smtClean="0">
                <a:solidFill>
                  <a:schemeClr val="tx1"/>
                </a:solidFill>
                <a:latin typeface="Georgia" pitchFamily="18" charset="0"/>
              </a:rPr>
              <a:t>.C.E</a:t>
            </a:r>
          </a:p>
        </p:txBody>
      </p:sp>
      <p:sp>
        <p:nvSpPr>
          <p:cNvPr id="56323" name="Content Placeholder 2"/>
          <p:cNvSpPr>
            <a:spLocks noGrp="1"/>
          </p:cNvSpPr>
          <p:nvPr>
            <p:ph sz="quarter" idx="4294967295"/>
          </p:nvPr>
        </p:nvSpPr>
        <p:spPr>
          <a:xfrm>
            <a:off x="301625" y="1752600"/>
            <a:ext cx="8504238" cy="4346575"/>
          </a:xfrm>
        </p:spPr>
        <p:txBody>
          <a:bodyPr/>
          <a:lstStyle/>
          <a:p>
            <a:pPr eaLnBrk="1" hangingPunct="1"/>
            <a:r>
              <a:rPr lang="en-US" sz="4000" b="1" smtClean="0">
                <a:solidFill>
                  <a:srgbClr val="FF0000"/>
                </a:solidFill>
                <a:latin typeface="Georgia" pitchFamily="18" charset="0"/>
              </a:rPr>
              <a:t>Alert</a:t>
            </a:r>
            <a:r>
              <a:rPr lang="en-US" sz="4000" smtClean="0">
                <a:latin typeface="Georgia" pitchFamily="18" charset="0"/>
              </a:rPr>
              <a:t>: Complete information</a:t>
            </a:r>
          </a:p>
          <a:p>
            <a:pPr eaLnBrk="1" hangingPunct="1"/>
            <a:r>
              <a:rPr lang="en-US" sz="4000" b="1" smtClean="0">
                <a:solidFill>
                  <a:srgbClr val="FF0000"/>
                </a:solidFill>
                <a:latin typeface="Georgia" pitchFamily="18" charset="0"/>
              </a:rPr>
              <a:t>Lockdown</a:t>
            </a:r>
            <a:r>
              <a:rPr lang="en-US" sz="4000" smtClean="0">
                <a:latin typeface="Georgia" pitchFamily="18" charset="0"/>
              </a:rPr>
              <a:t>: Initial Barrier</a:t>
            </a:r>
          </a:p>
          <a:p>
            <a:pPr eaLnBrk="1" hangingPunct="1"/>
            <a:r>
              <a:rPr lang="en-US" sz="4000" b="1" smtClean="0">
                <a:solidFill>
                  <a:srgbClr val="FF0000"/>
                </a:solidFill>
                <a:latin typeface="Georgia" pitchFamily="18" charset="0"/>
              </a:rPr>
              <a:t>Inform</a:t>
            </a:r>
            <a:r>
              <a:rPr lang="en-US" sz="4000" smtClean="0">
                <a:latin typeface="Georgia" pitchFamily="18" charset="0"/>
              </a:rPr>
              <a:t>: Real-time Updates</a:t>
            </a:r>
          </a:p>
          <a:p>
            <a:pPr eaLnBrk="1" hangingPunct="1"/>
            <a:r>
              <a:rPr lang="en-US" sz="4000" b="1" smtClean="0">
                <a:solidFill>
                  <a:srgbClr val="FF0000"/>
                </a:solidFill>
                <a:latin typeface="Georgia" pitchFamily="18" charset="0"/>
              </a:rPr>
              <a:t>Counter</a:t>
            </a:r>
            <a:r>
              <a:rPr lang="en-US" sz="4000" smtClean="0">
                <a:latin typeface="Georgia" pitchFamily="18" charset="0"/>
              </a:rPr>
              <a:t>: Require High Skill Level</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229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2292" name="Text Box 4"/>
          <p:cNvSpPr txBox="1">
            <a:spLocks noChangeArrowheads="1"/>
          </p:cNvSpPr>
          <p:nvPr/>
        </p:nvSpPr>
        <p:spPr bwMode="auto">
          <a:xfrm>
            <a:off x="5029200" y="228600"/>
            <a:ext cx="3810000" cy="6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t>July 2012</a:t>
            </a:r>
          </a:p>
          <a:p>
            <a:pPr algn="ctr" eaLnBrk="1" hangingPunct="1"/>
            <a:endParaRPr lang="en-US" sz="2400" b="1"/>
          </a:p>
          <a:p>
            <a:pPr eaLnBrk="1" hangingPunct="1"/>
            <a:r>
              <a:rPr lang="en-US" sz="2000"/>
              <a:t>“In these active shooter situations, if you look historically, most of these shooters, they are not </a:t>
            </a:r>
          </a:p>
          <a:p>
            <a:pPr eaLnBrk="1" hangingPunct="1"/>
            <a:r>
              <a:rPr lang="en-US" sz="2000"/>
              <a:t>well-experienced marksmen. </a:t>
            </a:r>
          </a:p>
          <a:p>
            <a:pPr eaLnBrk="1" hangingPunct="1"/>
            <a:endParaRPr lang="en-US" sz="2000"/>
          </a:p>
          <a:p>
            <a:pPr eaLnBrk="1" hangingPunct="1"/>
            <a:r>
              <a:rPr lang="en-US" sz="2000"/>
              <a:t>So for one, hitting a moving target is very hard […] I think people don’t realize you can get up and run and take action. </a:t>
            </a:r>
          </a:p>
          <a:p>
            <a:pPr eaLnBrk="1" hangingPunct="1"/>
            <a:r>
              <a:rPr lang="en-US" sz="2000" b="1"/>
              <a:t>Get up and out of that </a:t>
            </a:r>
          </a:p>
          <a:p>
            <a:pPr eaLnBrk="1" hangingPunct="1"/>
            <a:r>
              <a:rPr lang="en-US" sz="2000" b="1"/>
              <a:t>movie theater.”</a:t>
            </a:r>
          </a:p>
          <a:p>
            <a:pPr eaLnBrk="1" hangingPunct="1"/>
            <a:endParaRPr lang="en-US" sz="2000" b="1"/>
          </a:p>
          <a:p>
            <a:pPr eaLnBrk="1" hangingPunct="1"/>
            <a:r>
              <a:rPr lang="en-US" sz="2000"/>
              <a:t>“You have to think self-rescue in these situations. Closing your eyes and hoping that it’s going to go away is just not the case.”</a:t>
            </a:r>
          </a:p>
        </p:txBody>
      </p:sp>
      <p:pic>
        <p:nvPicPr>
          <p:cNvPr id="12293" name="Picture 7" descr="nav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77202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228600" y="4876800"/>
            <a:ext cx="4800600"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i="1"/>
              <a:t>foxnewsinsider.com (7/24/12)</a:t>
            </a:r>
          </a:p>
          <a:p>
            <a:pPr eaLnBrk="1" hangingPunct="1">
              <a:spcBef>
                <a:spcPct val="50000"/>
              </a:spcBef>
            </a:pPr>
            <a:r>
              <a:rPr lang="en-US" sz="1600" i="1"/>
              <a:t>Brandon Webb, a former Navy SEAL, joined </a:t>
            </a:r>
            <a:r>
              <a:rPr lang="en-US" sz="1600" b="1" i="1"/>
              <a:t>America Live</a:t>
            </a:r>
            <a:r>
              <a:rPr lang="en-US" sz="1600" i="1"/>
              <a:t> (FOX News) to give his tips for how you can protect yourself should you find yourself in a situation similar to the Colorado shooting.</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pPr eaLnBrk="1" hangingPunct="1"/>
            <a:r>
              <a:rPr lang="en-US" sz="4400" b="1" smtClean="0">
                <a:solidFill>
                  <a:schemeClr val="tx1"/>
                </a:solidFill>
                <a:latin typeface="Georgia" pitchFamily="18" charset="0"/>
              </a:rPr>
              <a:t>A.L.</a:t>
            </a:r>
            <a:r>
              <a:rPr lang="en-US" sz="4400" b="1" smtClean="0">
                <a:solidFill>
                  <a:schemeClr val="tx1"/>
                </a:solidFill>
                <a:latin typeface="Webdings" pitchFamily="18" charset="2"/>
              </a:rPr>
              <a:t>i</a:t>
            </a:r>
            <a:r>
              <a:rPr lang="en-US" sz="4400" b="1" smtClean="0">
                <a:solidFill>
                  <a:schemeClr val="tx1"/>
                </a:solidFill>
                <a:latin typeface="Georgia" pitchFamily="18" charset="0"/>
              </a:rPr>
              <a:t>.C.E</a:t>
            </a:r>
          </a:p>
        </p:txBody>
      </p:sp>
      <p:sp>
        <p:nvSpPr>
          <p:cNvPr id="57347" name="Content Placeholder 2"/>
          <p:cNvSpPr>
            <a:spLocks noGrp="1"/>
          </p:cNvSpPr>
          <p:nvPr>
            <p:ph sz="quarter" idx="4294967295"/>
          </p:nvPr>
        </p:nvSpPr>
        <p:spPr>
          <a:xfrm>
            <a:off x="301625" y="1752600"/>
            <a:ext cx="8504238" cy="4346575"/>
          </a:xfrm>
        </p:spPr>
        <p:txBody>
          <a:bodyPr/>
          <a:lstStyle/>
          <a:p>
            <a:pPr eaLnBrk="1" hangingPunct="1"/>
            <a:r>
              <a:rPr lang="en-US" sz="4000" b="1" smtClean="0">
                <a:solidFill>
                  <a:srgbClr val="FF0000"/>
                </a:solidFill>
                <a:latin typeface="Georgia" pitchFamily="18" charset="0"/>
              </a:rPr>
              <a:t>Alert</a:t>
            </a:r>
            <a:r>
              <a:rPr lang="en-US" sz="4000" smtClean="0">
                <a:latin typeface="Georgia" pitchFamily="18" charset="0"/>
              </a:rPr>
              <a:t>: Complete information</a:t>
            </a:r>
          </a:p>
          <a:p>
            <a:pPr eaLnBrk="1" hangingPunct="1"/>
            <a:r>
              <a:rPr lang="en-US" sz="4000" b="1" smtClean="0">
                <a:solidFill>
                  <a:srgbClr val="FF0000"/>
                </a:solidFill>
                <a:latin typeface="Georgia" pitchFamily="18" charset="0"/>
              </a:rPr>
              <a:t>Lockdown</a:t>
            </a:r>
            <a:r>
              <a:rPr lang="en-US" sz="4000" smtClean="0">
                <a:latin typeface="Georgia" pitchFamily="18" charset="0"/>
              </a:rPr>
              <a:t>: Initial Barrier</a:t>
            </a:r>
          </a:p>
          <a:p>
            <a:pPr eaLnBrk="1" hangingPunct="1"/>
            <a:r>
              <a:rPr lang="en-US" sz="4000" b="1" smtClean="0">
                <a:solidFill>
                  <a:srgbClr val="FF0000"/>
                </a:solidFill>
                <a:latin typeface="Georgia" pitchFamily="18" charset="0"/>
              </a:rPr>
              <a:t>Inform</a:t>
            </a:r>
            <a:r>
              <a:rPr lang="en-US" sz="4000" smtClean="0">
                <a:latin typeface="Georgia" pitchFamily="18" charset="0"/>
              </a:rPr>
              <a:t>: Real-time Updates</a:t>
            </a:r>
          </a:p>
          <a:p>
            <a:pPr eaLnBrk="1" hangingPunct="1"/>
            <a:r>
              <a:rPr lang="en-US" sz="4000" b="1" smtClean="0">
                <a:solidFill>
                  <a:srgbClr val="FF0000"/>
                </a:solidFill>
                <a:latin typeface="Georgia" pitchFamily="18" charset="0"/>
              </a:rPr>
              <a:t>Counter</a:t>
            </a:r>
            <a:r>
              <a:rPr lang="en-US" sz="4000" smtClean="0">
                <a:latin typeface="Georgia" pitchFamily="18" charset="0"/>
              </a:rPr>
              <a:t>: Require High Skill Level</a:t>
            </a:r>
          </a:p>
          <a:p>
            <a:pPr eaLnBrk="1" hangingPunct="1">
              <a:buFont typeface="Wingdings 2" pitchFamily="18" charset="2"/>
              <a:buNone/>
            </a:pPr>
            <a:endParaRPr lang="en-US" sz="4000" smtClean="0">
              <a:latin typeface="Georgia" pitchFamily="18" charset="0"/>
            </a:endParaRPr>
          </a:p>
          <a:p>
            <a:pPr eaLnBrk="1" hangingPunct="1">
              <a:buFont typeface="Wingdings 2" pitchFamily="18" charset="2"/>
              <a:buNone/>
            </a:pPr>
            <a:r>
              <a:rPr lang="en-US" sz="4000" smtClean="0">
                <a:latin typeface="Georgia" pitchFamily="18" charset="0"/>
              </a:rPr>
              <a:t>Interrupt the physical/mental act of..</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r>
              <a:rPr lang="en-US" sz="4400" b="1" smtClean="0">
                <a:solidFill>
                  <a:schemeClr val="tx1"/>
                </a:solidFill>
                <a:latin typeface="Georgia" pitchFamily="18" charset="0"/>
              </a:rPr>
              <a:t>A.L.</a:t>
            </a:r>
            <a:r>
              <a:rPr lang="en-US" sz="4400" b="1" smtClean="0">
                <a:solidFill>
                  <a:schemeClr val="tx1"/>
                </a:solidFill>
                <a:latin typeface="Webdings" pitchFamily="18" charset="2"/>
              </a:rPr>
              <a:t>i</a:t>
            </a:r>
            <a:r>
              <a:rPr lang="en-US" sz="4400" b="1" smtClean="0">
                <a:solidFill>
                  <a:schemeClr val="tx1"/>
                </a:solidFill>
                <a:latin typeface="Georgia" pitchFamily="18" charset="0"/>
              </a:rPr>
              <a:t>.C.E</a:t>
            </a:r>
          </a:p>
        </p:txBody>
      </p:sp>
      <p:sp>
        <p:nvSpPr>
          <p:cNvPr id="58371" name="Content Placeholder 2"/>
          <p:cNvSpPr>
            <a:spLocks noGrp="1"/>
          </p:cNvSpPr>
          <p:nvPr>
            <p:ph sz="quarter" idx="4294967295"/>
          </p:nvPr>
        </p:nvSpPr>
        <p:spPr>
          <a:xfrm>
            <a:off x="301625" y="1752600"/>
            <a:ext cx="8504238" cy="4346575"/>
          </a:xfrm>
        </p:spPr>
        <p:txBody>
          <a:bodyPr/>
          <a:lstStyle/>
          <a:p>
            <a:pPr eaLnBrk="1" hangingPunct="1"/>
            <a:r>
              <a:rPr lang="en-US" sz="4000" b="1" smtClean="0">
                <a:solidFill>
                  <a:srgbClr val="FF0000"/>
                </a:solidFill>
                <a:latin typeface="Georgia" pitchFamily="18" charset="0"/>
              </a:rPr>
              <a:t>Alert</a:t>
            </a:r>
            <a:r>
              <a:rPr lang="en-US" sz="4000" smtClean="0">
                <a:latin typeface="Georgia" pitchFamily="18" charset="0"/>
              </a:rPr>
              <a:t>: Complete information</a:t>
            </a:r>
          </a:p>
          <a:p>
            <a:pPr eaLnBrk="1" hangingPunct="1"/>
            <a:r>
              <a:rPr lang="en-US" sz="4000" b="1" smtClean="0">
                <a:solidFill>
                  <a:srgbClr val="FF0000"/>
                </a:solidFill>
                <a:latin typeface="Georgia" pitchFamily="18" charset="0"/>
              </a:rPr>
              <a:t>Lockdown</a:t>
            </a:r>
            <a:r>
              <a:rPr lang="en-US" sz="4000" smtClean="0">
                <a:latin typeface="Georgia" pitchFamily="18" charset="0"/>
              </a:rPr>
              <a:t>: Initial Barrier</a:t>
            </a:r>
          </a:p>
          <a:p>
            <a:pPr eaLnBrk="1" hangingPunct="1"/>
            <a:r>
              <a:rPr lang="en-US" sz="4000" b="1" smtClean="0">
                <a:solidFill>
                  <a:srgbClr val="FF0000"/>
                </a:solidFill>
                <a:latin typeface="Georgia" pitchFamily="18" charset="0"/>
              </a:rPr>
              <a:t>Inform</a:t>
            </a:r>
            <a:r>
              <a:rPr lang="en-US" sz="4000" smtClean="0">
                <a:latin typeface="Georgia" pitchFamily="18" charset="0"/>
              </a:rPr>
              <a:t>: Real-time Updates</a:t>
            </a:r>
          </a:p>
          <a:p>
            <a:pPr eaLnBrk="1" hangingPunct="1"/>
            <a:r>
              <a:rPr lang="en-US" sz="4000" b="1" smtClean="0">
                <a:solidFill>
                  <a:srgbClr val="FF0000"/>
                </a:solidFill>
                <a:latin typeface="Georgia" pitchFamily="18" charset="0"/>
              </a:rPr>
              <a:t>Counter</a:t>
            </a:r>
            <a:r>
              <a:rPr lang="en-US" sz="4000" smtClean="0">
                <a:latin typeface="Georgia" pitchFamily="18" charset="0"/>
              </a:rPr>
              <a:t>: Require High Skill Level</a:t>
            </a:r>
          </a:p>
          <a:p>
            <a:pPr eaLnBrk="1" hangingPunct="1"/>
            <a:r>
              <a:rPr lang="en-US" sz="4000" b="1" smtClean="0">
                <a:solidFill>
                  <a:srgbClr val="FF0000"/>
                </a:solidFill>
                <a:latin typeface="Georgia" pitchFamily="18" charset="0"/>
              </a:rPr>
              <a:t>Evacuate</a:t>
            </a:r>
            <a:r>
              <a:rPr lang="en-US" sz="4000" smtClean="0">
                <a:latin typeface="Georgia" pitchFamily="18" charset="0"/>
              </a:rPr>
              <a:t>: Get Out!</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p:txBody>
          <a:bodyPr/>
          <a:lstStyle/>
          <a:p>
            <a:pPr eaLnBrk="1" hangingPunct="1"/>
            <a:r>
              <a:rPr lang="en-US" sz="4400" b="1" smtClean="0">
                <a:solidFill>
                  <a:schemeClr val="tx1"/>
                </a:solidFill>
                <a:latin typeface="Georgia" pitchFamily="18" charset="0"/>
              </a:rPr>
              <a:t>A.L.</a:t>
            </a:r>
            <a:r>
              <a:rPr lang="en-US" sz="4400" b="1" smtClean="0">
                <a:solidFill>
                  <a:schemeClr val="tx1"/>
                </a:solidFill>
                <a:latin typeface="Webdings" pitchFamily="18" charset="2"/>
              </a:rPr>
              <a:t>i</a:t>
            </a:r>
            <a:r>
              <a:rPr lang="en-US" sz="4400" b="1" smtClean="0">
                <a:solidFill>
                  <a:schemeClr val="tx1"/>
                </a:solidFill>
                <a:latin typeface="Georgia" pitchFamily="18" charset="0"/>
              </a:rPr>
              <a:t>.C.E</a:t>
            </a:r>
          </a:p>
        </p:txBody>
      </p:sp>
      <p:sp>
        <p:nvSpPr>
          <p:cNvPr id="59395" name="Content Placeholder 2"/>
          <p:cNvSpPr>
            <a:spLocks noGrp="1"/>
          </p:cNvSpPr>
          <p:nvPr>
            <p:ph sz="quarter" idx="4294967295"/>
          </p:nvPr>
        </p:nvSpPr>
        <p:spPr>
          <a:xfrm>
            <a:off x="301625" y="1752600"/>
            <a:ext cx="8504238" cy="4346575"/>
          </a:xfrm>
        </p:spPr>
        <p:txBody>
          <a:bodyPr/>
          <a:lstStyle/>
          <a:p>
            <a:pPr eaLnBrk="1" hangingPunct="1"/>
            <a:r>
              <a:rPr lang="en-US" sz="4000" b="1" smtClean="0">
                <a:solidFill>
                  <a:srgbClr val="FF0000"/>
                </a:solidFill>
                <a:latin typeface="Georgia" pitchFamily="18" charset="0"/>
              </a:rPr>
              <a:t>Alert</a:t>
            </a:r>
            <a:r>
              <a:rPr lang="en-US" sz="4000" smtClean="0">
                <a:latin typeface="Georgia" pitchFamily="18" charset="0"/>
              </a:rPr>
              <a:t>: Complete information</a:t>
            </a:r>
          </a:p>
          <a:p>
            <a:pPr eaLnBrk="1" hangingPunct="1"/>
            <a:r>
              <a:rPr lang="en-US" sz="4000" b="1" smtClean="0">
                <a:solidFill>
                  <a:srgbClr val="FF0000"/>
                </a:solidFill>
                <a:latin typeface="Georgia" pitchFamily="18" charset="0"/>
              </a:rPr>
              <a:t>Lockdown</a:t>
            </a:r>
            <a:r>
              <a:rPr lang="en-US" sz="4000" smtClean="0">
                <a:latin typeface="Georgia" pitchFamily="18" charset="0"/>
              </a:rPr>
              <a:t>: Initial Barrier</a:t>
            </a:r>
          </a:p>
          <a:p>
            <a:pPr eaLnBrk="1" hangingPunct="1"/>
            <a:r>
              <a:rPr lang="en-US" sz="4000" b="1" smtClean="0">
                <a:solidFill>
                  <a:srgbClr val="FF0000"/>
                </a:solidFill>
                <a:latin typeface="Georgia" pitchFamily="18" charset="0"/>
              </a:rPr>
              <a:t>Inform</a:t>
            </a:r>
            <a:r>
              <a:rPr lang="en-US" sz="4000" smtClean="0">
                <a:latin typeface="Georgia" pitchFamily="18" charset="0"/>
              </a:rPr>
              <a:t>: Real-time Updates</a:t>
            </a:r>
          </a:p>
          <a:p>
            <a:pPr eaLnBrk="1" hangingPunct="1"/>
            <a:r>
              <a:rPr lang="en-US" sz="4000" b="1" smtClean="0">
                <a:solidFill>
                  <a:srgbClr val="FF0000"/>
                </a:solidFill>
                <a:latin typeface="Georgia" pitchFamily="18" charset="0"/>
              </a:rPr>
              <a:t>Counter</a:t>
            </a:r>
            <a:r>
              <a:rPr lang="en-US" sz="4000" smtClean="0">
                <a:latin typeface="Georgia" pitchFamily="18" charset="0"/>
              </a:rPr>
              <a:t>: Require High Skill Level</a:t>
            </a:r>
          </a:p>
          <a:p>
            <a:pPr eaLnBrk="1" hangingPunct="1"/>
            <a:r>
              <a:rPr lang="en-US" sz="4000" b="1" smtClean="0">
                <a:solidFill>
                  <a:srgbClr val="FF0000"/>
                </a:solidFill>
                <a:latin typeface="Georgia" pitchFamily="18" charset="0"/>
              </a:rPr>
              <a:t>Evacuate</a:t>
            </a:r>
            <a:r>
              <a:rPr lang="en-US" sz="4000" smtClean="0">
                <a:latin typeface="Georgia" pitchFamily="18" charset="0"/>
              </a:rPr>
              <a:t>: Get Out!</a:t>
            </a:r>
          </a:p>
          <a:p>
            <a:pPr eaLnBrk="1" hangingPunct="1">
              <a:buFont typeface="Wingdings 2" pitchFamily="18" charset="2"/>
              <a:buNone/>
            </a:pPr>
            <a:r>
              <a:rPr lang="en-US" sz="4000" smtClean="0">
                <a:latin typeface="Georgia" pitchFamily="18" charset="0"/>
              </a:rPr>
              <a:t>    If safe…planned, practiced…</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0418" name="Title 3"/>
          <p:cNvSpPr>
            <a:spLocks noGrp="1"/>
          </p:cNvSpPr>
          <p:nvPr>
            <p:ph type="title" idx="4294967295"/>
          </p:nvPr>
        </p:nvSpPr>
        <p:spPr>
          <a:xfrm>
            <a:off x="3000375" y="5486400"/>
            <a:ext cx="5867400" cy="762000"/>
          </a:xfrm>
        </p:spPr>
        <p:txBody>
          <a:bodyPr anchor="t"/>
          <a:lstStyle/>
          <a:p>
            <a:pPr algn="l" eaLnBrk="1" hangingPunct="1">
              <a:spcBef>
                <a:spcPct val="50000"/>
              </a:spcBef>
            </a:pPr>
            <a:r>
              <a:rPr lang="en-US" sz="1600" b="1" smtClean="0">
                <a:solidFill>
                  <a:schemeClr val="tx2"/>
                </a:solidFill>
                <a:latin typeface="Georgia" pitchFamily="18" charset="0"/>
              </a:rPr>
              <a:t>Students take cover in French Class in Holden Hall, Virginia Tech. Next door to carnage at Norris Hall.</a:t>
            </a:r>
            <a:br>
              <a:rPr lang="en-US" sz="1600" b="1" smtClean="0">
                <a:solidFill>
                  <a:schemeClr val="tx2"/>
                </a:solidFill>
                <a:latin typeface="Georgia" pitchFamily="18" charset="0"/>
              </a:rPr>
            </a:br>
            <a:r>
              <a:rPr lang="en-US" sz="1200" b="1" smtClean="0">
                <a:solidFill>
                  <a:schemeClr val="tx2"/>
                </a:solidFill>
                <a:latin typeface="Georgia" pitchFamily="18" charset="0"/>
              </a:rPr>
              <a:t>Photo by Chase Damiano</a:t>
            </a:r>
            <a:br>
              <a:rPr lang="en-US" sz="1200" b="1" smtClean="0">
                <a:solidFill>
                  <a:schemeClr val="tx2"/>
                </a:solidFill>
                <a:latin typeface="Georgia" pitchFamily="18" charset="0"/>
              </a:rPr>
            </a:br>
            <a:endParaRPr lang="en-US" sz="1200" b="1" smtClean="0">
              <a:solidFill>
                <a:schemeClr val="tx2"/>
              </a:solidFill>
              <a:latin typeface="Georgia" pitchFamily="18" charset="0"/>
            </a:endParaRPr>
          </a:p>
        </p:txBody>
      </p:sp>
      <p:sp>
        <p:nvSpPr>
          <p:cNvPr id="60419" name="Text Placeholder 5"/>
          <p:cNvSpPr>
            <a:spLocks noGrp="1"/>
          </p:cNvSpPr>
          <p:nvPr>
            <p:ph type="body" sz="half" idx="4294967295"/>
          </p:nvPr>
        </p:nvSpPr>
        <p:spPr>
          <a:xfrm>
            <a:off x="152400" y="990600"/>
            <a:ext cx="2819400" cy="5257800"/>
          </a:xfrm>
        </p:spPr>
        <p:txBody>
          <a:bodyPr/>
          <a:lstStyle/>
          <a:p>
            <a:pPr marL="0" indent="0" eaLnBrk="1" hangingPunct="1">
              <a:spcAft>
                <a:spcPts val="1000"/>
              </a:spcAft>
              <a:buFontTx/>
              <a:buNone/>
            </a:pPr>
            <a:r>
              <a:rPr lang="en-US" sz="2400" b="1" smtClean="0">
                <a:latin typeface="Georgia" pitchFamily="18" charset="0"/>
              </a:rPr>
              <a:t>Do these students look ready and prepared to escape, evade, or counter an Active Shooter?</a:t>
            </a:r>
          </a:p>
          <a:p>
            <a:pPr marL="0" indent="0" eaLnBrk="1" hangingPunct="1">
              <a:spcAft>
                <a:spcPts val="1000"/>
              </a:spcAft>
              <a:buFontTx/>
              <a:buNone/>
            </a:pPr>
            <a:r>
              <a:rPr lang="en-US" sz="2400" b="1" smtClean="0">
                <a:latin typeface="Georgia" pitchFamily="18" charset="0"/>
              </a:rPr>
              <a:t>We can prepare our community for this very rare, </a:t>
            </a:r>
            <a:r>
              <a:rPr lang="en-US" sz="2400" b="1" u="sng" smtClean="0">
                <a:latin typeface="Georgia" pitchFamily="18" charset="0"/>
              </a:rPr>
              <a:t>but very real</a:t>
            </a:r>
            <a:r>
              <a:rPr lang="en-US" sz="2400" b="1" smtClean="0">
                <a:latin typeface="Georgia" pitchFamily="18" charset="0"/>
              </a:rPr>
              <a:t>, possibility.</a:t>
            </a:r>
          </a:p>
        </p:txBody>
      </p:sp>
      <p:pic>
        <p:nvPicPr>
          <p:cNvPr id="60420" name="Picture 4" descr="250px-Virginia_Tech_massacre_Damiano_photo_from_Holden_Hall"/>
          <p:cNvPicPr>
            <a:picLocks noGrp="1" noChangeAspect="1" noChangeArrowheads="1"/>
          </p:cNvPicPr>
          <p:nvPr>
            <p:ph idx="4294967295"/>
          </p:nvPr>
        </p:nvPicPr>
        <p:blipFill>
          <a:blip r:embed="rId3">
            <a:lum bright="20000" contrast="-12000"/>
            <a:extLst>
              <a:ext uri="{28A0092B-C50C-407E-A947-70E740481C1C}">
                <a14:useLocalDpi xmlns:a14="http://schemas.microsoft.com/office/drawing/2010/main" val="0"/>
              </a:ext>
            </a:extLst>
          </a:blip>
          <a:srcRect t="4546" b="4546"/>
          <a:stretch>
            <a:fillRect/>
          </a:stretch>
        </p:blipFill>
        <p:spPr>
          <a:xfrm>
            <a:off x="3000375" y="609600"/>
            <a:ext cx="5867400" cy="4800600"/>
          </a:xfrm>
        </p:spPr>
      </p:pic>
      <p:sp>
        <p:nvSpPr>
          <p:cNvPr id="60421" name="TextBox 7"/>
          <p:cNvSpPr txBox="1">
            <a:spLocks noChangeArrowheads="1"/>
          </p:cNvSpPr>
          <p:nvPr/>
        </p:nvSpPr>
        <p:spPr bwMode="auto">
          <a:xfrm>
            <a:off x="5029200" y="63246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Georgia" pitchFamily="18" charset="0"/>
              </a:rPr>
              <a:t>Copyright 2007 © Response Options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2590800" y="457200"/>
            <a:ext cx="6096000" cy="1295400"/>
          </a:xfrm>
        </p:spPr>
        <p:txBody>
          <a:bodyPr anchor="ctr"/>
          <a:lstStyle/>
          <a:p>
            <a:r>
              <a:rPr lang="en-US" sz="2900" smtClean="0">
                <a:latin typeface="Georgia" pitchFamily="18" charset="0"/>
              </a:rPr>
              <a:t>THE Lesson from VT:</a:t>
            </a:r>
            <a:br>
              <a:rPr lang="en-US" sz="2900" smtClean="0">
                <a:latin typeface="Georgia" pitchFamily="18" charset="0"/>
              </a:rPr>
            </a:br>
            <a:r>
              <a:rPr lang="en-US" sz="2900" smtClean="0">
                <a:solidFill>
                  <a:srgbClr val="C00000"/>
                </a:solidFill>
                <a:latin typeface="Georgia" pitchFamily="18" charset="0"/>
              </a:rPr>
              <a:t> </a:t>
            </a:r>
            <a:r>
              <a:rPr lang="en-US" sz="2900" b="1" smtClean="0">
                <a:solidFill>
                  <a:srgbClr val="C00000"/>
                </a:solidFill>
                <a:latin typeface="Georgia" pitchFamily="18" charset="0"/>
              </a:rPr>
              <a:t>2 vs. 28</a:t>
            </a:r>
            <a:br>
              <a:rPr lang="en-US" sz="2900" b="1" smtClean="0">
                <a:solidFill>
                  <a:srgbClr val="C00000"/>
                </a:solidFill>
                <a:latin typeface="Georgia" pitchFamily="18" charset="0"/>
              </a:rPr>
            </a:br>
            <a:r>
              <a:rPr lang="en-US" sz="2900" b="1" smtClean="0">
                <a:solidFill>
                  <a:srgbClr val="C00000"/>
                </a:solidFill>
                <a:latin typeface="Georgia" pitchFamily="18" charset="0"/>
              </a:rPr>
              <a:t>Proactive vs. Passive</a:t>
            </a:r>
          </a:p>
        </p:txBody>
      </p:sp>
      <p:grpSp>
        <p:nvGrpSpPr>
          <p:cNvPr id="61443" name="Group 4"/>
          <p:cNvGrpSpPr>
            <a:grpSpLocks noGrp="1" noChangeAspect="1"/>
          </p:cNvGrpSpPr>
          <p:nvPr>
            <p:ph idx="4294967295"/>
          </p:nvPr>
        </p:nvGrpSpPr>
        <p:grpSpPr bwMode="auto">
          <a:xfrm>
            <a:off x="301625" y="1524000"/>
            <a:ext cx="8534400" cy="4598988"/>
            <a:chOff x="2527" y="1455"/>
            <a:chExt cx="7200" cy="3086"/>
          </a:xfrm>
        </p:grpSpPr>
        <p:sp>
          <p:nvSpPr>
            <p:cNvPr id="61454" name="AutoShape 5"/>
            <p:cNvSpPr>
              <a:spLocks noChangeAspect="1" noChangeArrowheads="1"/>
            </p:cNvSpPr>
            <p:nvPr/>
          </p:nvSpPr>
          <p:spPr bwMode="auto">
            <a:xfrm>
              <a:off x="2527" y="1455"/>
              <a:ext cx="7200" cy="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IN" b="1">
                <a:latin typeface="Army" pitchFamily="2" charset="0"/>
              </a:endParaRPr>
            </a:p>
          </p:txBody>
        </p:sp>
        <p:sp>
          <p:nvSpPr>
            <p:cNvPr id="47119" name="Rectangle 6"/>
            <p:cNvSpPr>
              <a:spLocks noChangeArrowheads="1"/>
            </p:cNvSpPr>
            <p:nvPr/>
          </p:nvSpPr>
          <p:spPr bwMode="auto">
            <a:xfrm>
              <a:off x="2677" y="1609"/>
              <a:ext cx="6900" cy="2624"/>
            </a:xfrm>
            <a:prstGeom prst="rect">
              <a:avLst/>
            </a:prstGeom>
            <a:solidFill>
              <a:srgbClr val="FFFFFF"/>
            </a:solidFill>
            <a:ln w="9525">
              <a:solidFill>
                <a:srgbClr val="000000"/>
              </a:solidFill>
              <a:miter lim="800000"/>
              <a:headEnd/>
              <a:tailEnd/>
            </a:ln>
          </p:spPr>
          <p:txBody>
            <a:bodyPr/>
            <a:lstStyle/>
            <a:p>
              <a:pPr eaLnBrk="0" hangingPunct="0">
                <a:defRPr/>
              </a:pPr>
              <a:endParaRPr lang="en-US" b="1" dirty="0">
                <a:latin typeface="+mn-lt"/>
                <a:cs typeface="+mn-cs"/>
              </a:endParaRPr>
            </a:p>
          </p:txBody>
        </p:sp>
        <p:sp>
          <p:nvSpPr>
            <p:cNvPr id="61456" name="Line 7"/>
            <p:cNvSpPr>
              <a:spLocks noChangeShapeType="1"/>
            </p:cNvSpPr>
            <p:nvPr/>
          </p:nvSpPr>
          <p:spPr bwMode="auto">
            <a:xfrm>
              <a:off x="2677" y="3152"/>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7" name="Line 8"/>
            <p:cNvSpPr>
              <a:spLocks noChangeShapeType="1"/>
            </p:cNvSpPr>
            <p:nvPr/>
          </p:nvSpPr>
          <p:spPr bwMode="auto">
            <a:xfrm>
              <a:off x="2677" y="2689"/>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8" name="Line 10"/>
            <p:cNvSpPr>
              <a:spLocks noChangeShapeType="1"/>
            </p:cNvSpPr>
            <p:nvPr/>
          </p:nvSpPr>
          <p:spPr bwMode="auto">
            <a:xfrm>
              <a:off x="4327" y="1611"/>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9" name="Line 11"/>
            <p:cNvSpPr>
              <a:spLocks noChangeShapeType="1"/>
            </p:cNvSpPr>
            <p:nvPr/>
          </p:nvSpPr>
          <p:spPr bwMode="auto">
            <a:xfrm flipV="1">
              <a:off x="5927"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0" name="Line 12"/>
            <p:cNvSpPr>
              <a:spLocks noChangeShapeType="1"/>
            </p:cNvSpPr>
            <p:nvPr/>
          </p:nvSpPr>
          <p:spPr bwMode="auto">
            <a:xfrm flipV="1">
              <a:off x="7660"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1" name="Line 14"/>
            <p:cNvSpPr>
              <a:spLocks noChangeShapeType="1"/>
            </p:cNvSpPr>
            <p:nvPr/>
          </p:nvSpPr>
          <p:spPr bwMode="auto">
            <a:xfrm flipV="1">
              <a:off x="43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2" name="Line 15"/>
            <p:cNvSpPr>
              <a:spLocks noChangeShapeType="1"/>
            </p:cNvSpPr>
            <p:nvPr/>
          </p:nvSpPr>
          <p:spPr bwMode="auto">
            <a:xfrm flipV="1">
              <a:off x="59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3" name="Line 16"/>
            <p:cNvSpPr>
              <a:spLocks noChangeShapeType="1"/>
            </p:cNvSpPr>
            <p:nvPr/>
          </p:nvSpPr>
          <p:spPr bwMode="auto">
            <a:xfrm flipV="1">
              <a:off x="7660"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444" name="TextBox 30"/>
          <p:cNvSpPr txBox="1">
            <a:spLocks noChangeArrowheads="1"/>
          </p:cNvSpPr>
          <p:nvPr/>
        </p:nvSpPr>
        <p:spPr bwMode="auto">
          <a:xfrm>
            <a:off x="914400" y="21336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210</a:t>
            </a:r>
          </a:p>
          <a:p>
            <a:r>
              <a:rPr lang="en-US" b="1">
                <a:solidFill>
                  <a:srgbClr val="777777"/>
                </a:solidFill>
              </a:rPr>
              <a:t>No Class</a:t>
            </a:r>
          </a:p>
        </p:txBody>
      </p:sp>
      <p:sp>
        <p:nvSpPr>
          <p:cNvPr id="61445" name="TextBox 31"/>
          <p:cNvSpPr txBox="1">
            <a:spLocks noChangeArrowheads="1"/>
          </p:cNvSpPr>
          <p:nvPr/>
        </p:nvSpPr>
        <p:spPr bwMode="auto">
          <a:xfrm>
            <a:off x="914400" y="4419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Offices</a:t>
            </a:r>
          </a:p>
        </p:txBody>
      </p:sp>
      <p:sp>
        <p:nvSpPr>
          <p:cNvPr id="61446" name="TextBox 32"/>
          <p:cNvSpPr txBox="1">
            <a:spLocks noChangeArrowheads="1"/>
          </p:cNvSpPr>
          <p:nvPr/>
        </p:nvSpPr>
        <p:spPr bwMode="auto">
          <a:xfrm>
            <a:off x="2667000" y="1981200"/>
            <a:ext cx="160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206 -  </a:t>
            </a:r>
            <a:r>
              <a:rPr lang="en-US" b="1" i="1">
                <a:solidFill>
                  <a:srgbClr val="009900"/>
                </a:solidFill>
              </a:rPr>
              <a:t>14 Present</a:t>
            </a:r>
          </a:p>
          <a:p>
            <a:r>
              <a:rPr lang="en-US" b="1">
                <a:solidFill>
                  <a:srgbClr val="C00000"/>
                </a:solidFill>
              </a:rPr>
              <a:t>Killed – 10</a:t>
            </a:r>
          </a:p>
          <a:p>
            <a:r>
              <a:rPr lang="en-US" b="1">
                <a:solidFill>
                  <a:srgbClr val="C00000"/>
                </a:solidFill>
              </a:rPr>
              <a:t>Wounded -2</a:t>
            </a:r>
          </a:p>
        </p:txBody>
      </p:sp>
      <p:sp>
        <p:nvSpPr>
          <p:cNvPr id="61447" name="TextBox 34"/>
          <p:cNvSpPr txBox="1">
            <a:spLocks noChangeArrowheads="1"/>
          </p:cNvSpPr>
          <p:nvPr/>
        </p:nvSpPr>
        <p:spPr bwMode="auto">
          <a:xfrm>
            <a:off x="4495800" y="2057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204 – </a:t>
            </a:r>
            <a:endParaRPr lang="en-US" b="1">
              <a:solidFill>
                <a:srgbClr val="C00000"/>
              </a:solidFill>
            </a:endParaRPr>
          </a:p>
        </p:txBody>
      </p:sp>
      <p:sp>
        <p:nvSpPr>
          <p:cNvPr id="61448" name="TextBox 35"/>
          <p:cNvSpPr txBox="1">
            <a:spLocks noChangeArrowheads="1"/>
          </p:cNvSpPr>
          <p:nvPr/>
        </p:nvSpPr>
        <p:spPr bwMode="auto">
          <a:xfrm>
            <a:off x="6705600" y="2362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200 </a:t>
            </a:r>
          </a:p>
          <a:p>
            <a:r>
              <a:rPr lang="en-US" b="1">
                <a:solidFill>
                  <a:srgbClr val="777777"/>
                </a:solidFill>
              </a:rPr>
              <a:t>No Class</a:t>
            </a:r>
          </a:p>
        </p:txBody>
      </p:sp>
      <p:sp>
        <p:nvSpPr>
          <p:cNvPr id="61449" name="TextBox 36"/>
          <p:cNvSpPr txBox="1">
            <a:spLocks noChangeArrowheads="1"/>
          </p:cNvSpPr>
          <p:nvPr/>
        </p:nvSpPr>
        <p:spPr bwMode="auto">
          <a:xfrm>
            <a:off x="2590800" y="4343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211 – </a:t>
            </a:r>
            <a:endParaRPr lang="en-US" b="1" i="1">
              <a:solidFill>
                <a:schemeClr val="hlink"/>
              </a:solidFill>
            </a:endParaRPr>
          </a:p>
        </p:txBody>
      </p:sp>
      <p:sp>
        <p:nvSpPr>
          <p:cNvPr id="61450" name="TextBox 37"/>
          <p:cNvSpPr txBox="1">
            <a:spLocks noChangeArrowheads="1"/>
          </p:cNvSpPr>
          <p:nvPr/>
        </p:nvSpPr>
        <p:spPr bwMode="auto">
          <a:xfrm>
            <a:off x="4495800" y="43434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207 – </a:t>
            </a:r>
            <a:endParaRPr lang="en-US" b="1">
              <a:solidFill>
                <a:srgbClr val="C00000"/>
              </a:solidFill>
            </a:endParaRPr>
          </a:p>
        </p:txBody>
      </p:sp>
      <p:sp>
        <p:nvSpPr>
          <p:cNvPr id="61451" name="TextBox 38"/>
          <p:cNvSpPr txBox="1">
            <a:spLocks noChangeArrowheads="1"/>
          </p:cNvSpPr>
          <p:nvPr/>
        </p:nvSpPr>
        <p:spPr bwMode="auto">
          <a:xfrm>
            <a:off x="6477000" y="43434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205 – </a:t>
            </a:r>
          </a:p>
          <a:p>
            <a:endParaRPr lang="en-US" b="1">
              <a:solidFill>
                <a:srgbClr val="C00000"/>
              </a:solidFill>
            </a:endParaRPr>
          </a:p>
        </p:txBody>
      </p:sp>
      <p:sp>
        <p:nvSpPr>
          <p:cNvPr id="61452" name="TextBox 39"/>
          <p:cNvSpPr txBox="1">
            <a:spLocks noChangeArrowheads="1"/>
          </p:cNvSpPr>
          <p:nvPr/>
        </p:nvSpPr>
        <p:spPr bwMode="auto">
          <a:xfrm>
            <a:off x="2286000" y="35814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Hallway</a:t>
            </a:r>
            <a:endParaRPr lang="en-US" b="1">
              <a:solidFill>
                <a:srgbClr val="C00000"/>
              </a:solidFill>
            </a:endParaRPr>
          </a:p>
        </p:txBody>
      </p:sp>
      <p:sp>
        <p:nvSpPr>
          <p:cNvPr id="61453" name="Text Box 23"/>
          <p:cNvSpPr txBox="1">
            <a:spLocks noChangeArrowheads="1"/>
          </p:cNvSpPr>
          <p:nvPr/>
        </p:nvSpPr>
        <p:spPr bwMode="auto">
          <a:xfrm>
            <a:off x="2438400" y="1752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accent2"/>
                </a:solidFill>
                <a:latin typeface="Arial Black" pitchFamily="34" charset="0"/>
              </a:rPr>
              <a:t>1</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2590800" y="457200"/>
            <a:ext cx="6096000" cy="1295400"/>
          </a:xfrm>
        </p:spPr>
        <p:txBody>
          <a:bodyPr anchor="ctr"/>
          <a:lstStyle/>
          <a:p>
            <a:r>
              <a:rPr lang="en-US" sz="2900" smtClean="0">
                <a:latin typeface="Georgia" pitchFamily="18" charset="0"/>
              </a:rPr>
              <a:t>THE Lesson from VT:</a:t>
            </a:r>
            <a:br>
              <a:rPr lang="en-US" sz="2900" smtClean="0">
                <a:latin typeface="Georgia" pitchFamily="18" charset="0"/>
              </a:rPr>
            </a:br>
            <a:r>
              <a:rPr lang="en-US" sz="2900" smtClean="0">
                <a:solidFill>
                  <a:srgbClr val="C00000"/>
                </a:solidFill>
                <a:latin typeface="Georgia" pitchFamily="18" charset="0"/>
              </a:rPr>
              <a:t> </a:t>
            </a:r>
            <a:r>
              <a:rPr lang="en-US" sz="2900" b="1" smtClean="0">
                <a:solidFill>
                  <a:srgbClr val="C00000"/>
                </a:solidFill>
                <a:latin typeface="Georgia" pitchFamily="18" charset="0"/>
              </a:rPr>
              <a:t>2 vs. 28</a:t>
            </a:r>
            <a:br>
              <a:rPr lang="en-US" sz="2900" b="1" smtClean="0">
                <a:solidFill>
                  <a:srgbClr val="C00000"/>
                </a:solidFill>
                <a:latin typeface="Georgia" pitchFamily="18" charset="0"/>
              </a:rPr>
            </a:br>
            <a:r>
              <a:rPr lang="en-US" sz="2900" b="1" smtClean="0">
                <a:solidFill>
                  <a:srgbClr val="C00000"/>
                </a:solidFill>
                <a:latin typeface="Georgia" pitchFamily="18" charset="0"/>
              </a:rPr>
              <a:t>Proactive vs. Passive</a:t>
            </a:r>
          </a:p>
        </p:txBody>
      </p:sp>
      <p:grpSp>
        <p:nvGrpSpPr>
          <p:cNvPr id="62467" name="Group 4"/>
          <p:cNvGrpSpPr>
            <a:grpSpLocks noGrp="1" noChangeAspect="1"/>
          </p:cNvGrpSpPr>
          <p:nvPr>
            <p:ph idx="4294967295"/>
          </p:nvPr>
        </p:nvGrpSpPr>
        <p:grpSpPr bwMode="auto">
          <a:xfrm>
            <a:off x="301625" y="1524000"/>
            <a:ext cx="8534400" cy="4598988"/>
            <a:chOff x="2527" y="1455"/>
            <a:chExt cx="7200" cy="3086"/>
          </a:xfrm>
        </p:grpSpPr>
        <p:sp>
          <p:nvSpPr>
            <p:cNvPr id="62478" name="AutoShape 5"/>
            <p:cNvSpPr>
              <a:spLocks noChangeAspect="1" noChangeArrowheads="1"/>
            </p:cNvSpPr>
            <p:nvPr/>
          </p:nvSpPr>
          <p:spPr bwMode="auto">
            <a:xfrm>
              <a:off x="2527" y="1455"/>
              <a:ext cx="7200" cy="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IN" b="1">
                <a:latin typeface="Army" pitchFamily="2" charset="0"/>
              </a:endParaRPr>
            </a:p>
          </p:txBody>
        </p:sp>
        <p:sp>
          <p:nvSpPr>
            <p:cNvPr id="47119" name="Rectangle 6"/>
            <p:cNvSpPr>
              <a:spLocks noChangeArrowheads="1"/>
            </p:cNvSpPr>
            <p:nvPr/>
          </p:nvSpPr>
          <p:spPr bwMode="auto">
            <a:xfrm>
              <a:off x="2677" y="1609"/>
              <a:ext cx="6900" cy="2624"/>
            </a:xfrm>
            <a:prstGeom prst="rect">
              <a:avLst/>
            </a:prstGeom>
            <a:solidFill>
              <a:srgbClr val="FFFFFF"/>
            </a:solidFill>
            <a:ln w="9525">
              <a:solidFill>
                <a:srgbClr val="000000"/>
              </a:solidFill>
              <a:miter lim="800000"/>
              <a:headEnd/>
              <a:tailEnd/>
            </a:ln>
          </p:spPr>
          <p:txBody>
            <a:bodyPr/>
            <a:lstStyle/>
            <a:p>
              <a:pPr eaLnBrk="0" hangingPunct="0">
                <a:defRPr/>
              </a:pPr>
              <a:endParaRPr lang="en-US" b="1" dirty="0">
                <a:latin typeface="+mn-lt"/>
                <a:cs typeface="+mn-cs"/>
              </a:endParaRPr>
            </a:p>
          </p:txBody>
        </p:sp>
        <p:sp>
          <p:nvSpPr>
            <p:cNvPr id="62480" name="Line 7"/>
            <p:cNvSpPr>
              <a:spLocks noChangeShapeType="1"/>
            </p:cNvSpPr>
            <p:nvPr/>
          </p:nvSpPr>
          <p:spPr bwMode="auto">
            <a:xfrm>
              <a:off x="2677" y="3152"/>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1" name="Line 8"/>
            <p:cNvSpPr>
              <a:spLocks noChangeShapeType="1"/>
            </p:cNvSpPr>
            <p:nvPr/>
          </p:nvSpPr>
          <p:spPr bwMode="auto">
            <a:xfrm>
              <a:off x="2677" y="2689"/>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2" name="Line 10"/>
            <p:cNvSpPr>
              <a:spLocks noChangeShapeType="1"/>
            </p:cNvSpPr>
            <p:nvPr/>
          </p:nvSpPr>
          <p:spPr bwMode="auto">
            <a:xfrm>
              <a:off x="4327" y="1611"/>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3" name="Line 11"/>
            <p:cNvSpPr>
              <a:spLocks noChangeShapeType="1"/>
            </p:cNvSpPr>
            <p:nvPr/>
          </p:nvSpPr>
          <p:spPr bwMode="auto">
            <a:xfrm flipV="1">
              <a:off x="5927"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4" name="Line 12"/>
            <p:cNvSpPr>
              <a:spLocks noChangeShapeType="1"/>
            </p:cNvSpPr>
            <p:nvPr/>
          </p:nvSpPr>
          <p:spPr bwMode="auto">
            <a:xfrm flipV="1">
              <a:off x="7660"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5" name="Line 14"/>
            <p:cNvSpPr>
              <a:spLocks noChangeShapeType="1"/>
            </p:cNvSpPr>
            <p:nvPr/>
          </p:nvSpPr>
          <p:spPr bwMode="auto">
            <a:xfrm flipV="1">
              <a:off x="43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6" name="Line 15"/>
            <p:cNvSpPr>
              <a:spLocks noChangeShapeType="1"/>
            </p:cNvSpPr>
            <p:nvPr/>
          </p:nvSpPr>
          <p:spPr bwMode="auto">
            <a:xfrm flipV="1">
              <a:off x="59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7" name="Line 16"/>
            <p:cNvSpPr>
              <a:spLocks noChangeShapeType="1"/>
            </p:cNvSpPr>
            <p:nvPr/>
          </p:nvSpPr>
          <p:spPr bwMode="auto">
            <a:xfrm flipV="1">
              <a:off x="7660"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468" name="TextBox 30"/>
          <p:cNvSpPr txBox="1">
            <a:spLocks noChangeArrowheads="1"/>
          </p:cNvSpPr>
          <p:nvPr/>
        </p:nvSpPr>
        <p:spPr bwMode="auto">
          <a:xfrm>
            <a:off x="914400" y="21336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210</a:t>
            </a:r>
          </a:p>
          <a:p>
            <a:r>
              <a:rPr lang="en-US" b="1">
                <a:solidFill>
                  <a:srgbClr val="777777"/>
                </a:solidFill>
              </a:rPr>
              <a:t>No Class</a:t>
            </a:r>
          </a:p>
        </p:txBody>
      </p:sp>
      <p:sp>
        <p:nvSpPr>
          <p:cNvPr id="62469" name="TextBox 31"/>
          <p:cNvSpPr txBox="1">
            <a:spLocks noChangeArrowheads="1"/>
          </p:cNvSpPr>
          <p:nvPr/>
        </p:nvSpPr>
        <p:spPr bwMode="auto">
          <a:xfrm>
            <a:off x="914400" y="4419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Offices</a:t>
            </a:r>
          </a:p>
        </p:txBody>
      </p:sp>
      <p:sp>
        <p:nvSpPr>
          <p:cNvPr id="62470" name="TextBox 32"/>
          <p:cNvSpPr txBox="1">
            <a:spLocks noChangeArrowheads="1"/>
          </p:cNvSpPr>
          <p:nvPr/>
        </p:nvSpPr>
        <p:spPr bwMode="auto">
          <a:xfrm>
            <a:off x="2667000" y="1981200"/>
            <a:ext cx="160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206 -  </a:t>
            </a:r>
            <a:r>
              <a:rPr lang="en-US" b="1" i="1">
                <a:solidFill>
                  <a:srgbClr val="009900"/>
                </a:solidFill>
              </a:rPr>
              <a:t>14 Present</a:t>
            </a:r>
          </a:p>
          <a:p>
            <a:r>
              <a:rPr lang="en-US" b="1">
                <a:solidFill>
                  <a:srgbClr val="C00000"/>
                </a:solidFill>
              </a:rPr>
              <a:t>Killed – 10</a:t>
            </a:r>
          </a:p>
          <a:p>
            <a:r>
              <a:rPr lang="en-US" b="1">
                <a:solidFill>
                  <a:srgbClr val="C00000"/>
                </a:solidFill>
              </a:rPr>
              <a:t>Wounded -2</a:t>
            </a:r>
          </a:p>
        </p:txBody>
      </p:sp>
      <p:sp>
        <p:nvSpPr>
          <p:cNvPr id="62471" name="TextBox 34"/>
          <p:cNvSpPr txBox="1">
            <a:spLocks noChangeArrowheads="1"/>
          </p:cNvSpPr>
          <p:nvPr/>
        </p:nvSpPr>
        <p:spPr bwMode="auto">
          <a:xfrm>
            <a:off x="4495800" y="2057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204 – </a:t>
            </a:r>
            <a:endParaRPr lang="en-US" b="1">
              <a:solidFill>
                <a:srgbClr val="C00000"/>
              </a:solidFill>
            </a:endParaRPr>
          </a:p>
        </p:txBody>
      </p:sp>
      <p:sp>
        <p:nvSpPr>
          <p:cNvPr id="62472" name="TextBox 35"/>
          <p:cNvSpPr txBox="1">
            <a:spLocks noChangeArrowheads="1"/>
          </p:cNvSpPr>
          <p:nvPr/>
        </p:nvSpPr>
        <p:spPr bwMode="auto">
          <a:xfrm>
            <a:off x="6705600" y="2362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200 </a:t>
            </a:r>
          </a:p>
          <a:p>
            <a:r>
              <a:rPr lang="en-US" b="1">
                <a:solidFill>
                  <a:srgbClr val="777777"/>
                </a:solidFill>
              </a:rPr>
              <a:t>No Class</a:t>
            </a:r>
          </a:p>
        </p:txBody>
      </p:sp>
      <p:sp>
        <p:nvSpPr>
          <p:cNvPr id="62473" name="TextBox 36"/>
          <p:cNvSpPr txBox="1">
            <a:spLocks noChangeArrowheads="1"/>
          </p:cNvSpPr>
          <p:nvPr/>
        </p:nvSpPr>
        <p:spPr bwMode="auto">
          <a:xfrm>
            <a:off x="2590800" y="4343400"/>
            <a:ext cx="1676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211 – </a:t>
            </a:r>
          </a:p>
          <a:p>
            <a:endParaRPr lang="en-US" b="1"/>
          </a:p>
          <a:p>
            <a:r>
              <a:rPr lang="en-US" b="1" i="1">
                <a:solidFill>
                  <a:schemeClr val="hlink"/>
                </a:solidFill>
              </a:rPr>
              <a:t>Calls 911</a:t>
            </a:r>
          </a:p>
          <a:p>
            <a:r>
              <a:rPr lang="en-US" b="1" i="1">
                <a:solidFill>
                  <a:schemeClr val="hlink"/>
                </a:solidFill>
              </a:rPr>
              <a:t>1 minute later</a:t>
            </a:r>
          </a:p>
        </p:txBody>
      </p:sp>
      <p:sp>
        <p:nvSpPr>
          <p:cNvPr id="62474" name="TextBox 37"/>
          <p:cNvSpPr txBox="1">
            <a:spLocks noChangeArrowheads="1"/>
          </p:cNvSpPr>
          <p:nvPr/>
        </p:nvSpPr>
        <p:spPr bwMode="auto">
          <a:xfrm>
            <a:off x="4495800" y="43434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207 – </a:t>
            </a:r>
            <a:endParaRPr lang="en-US" b="1">
              <a:solidFill>
                <a:srgbClr val="C00000"/>
              </a:solidFill>
            </a:endParaRPr>
          </a:p>
        </p:txBody>
      </p:sp>
      <p:sp>
        <p:nvSpPr>
          <p:cNvPr id="62475" name="TextBox 38"/>
          <p:cNvSpPr txBox="1">
            <a:spLocks noChangeArrowheads="1"/>
          </p:cNvSpPr>
          <p:nvPr/>
        </p:nvSpPr>
        <p:spPr bwMode="auto">
          <a:xfrm>
            <a:off x="6477000" y="43434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205 – </a:t>
            </a:r>
          </a:p>
          <a:p>
            <a:endParaRPr lang="en-US" b="1">
              <a:solidFill>
                <a:srgbClr val="C00000"/>
              </a:solidFill>
            </a:endParaRPr>
          </a:p>
        </p:txBody>
      </p:sp>
      <p:sp>
        <p:nvSpPr>
          <p:cNvPr id="62476" name="TextBox 39"/>
          <p:cNvSpPr txBox="1">
            <a:spLocks noChangeArrowheads="1"/>
          </p:cNvSpPr>
          <p:nvPr/>
        </p:nvSpPr>
        <p:spPr bwMode="auto">
          <a:xfrm>
            <a:off x="2286000" y="35814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Hallway</a:t>
            </a:r>
            <a:endParaRPr lang="en-US" b="1">
              <a:solidFill>
                <a:srgbClr val="C00000"/>
              </a:solidFill>
            </a:endParaRPr>
          </a:p>
        </p:txBody>
      </p:sp>
      <p:sp>
        <p:nvSpPr>
          <p:cNvPr id="62477" name="Text Box 23"/>
          <p:cNvSpPr txBox="1">
            <a:spLocks noChangeArrowheads="1"/>
          </p:cNvSpPr>
          <p:nvPr/>
        </p:nvSpPr>
        <p:spPr bwMode="auto">
          <a:xfrm>
            <a:off x="2438400" y="4038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accent2"/>
                </a:solidFill>
                <a:latin typeface="Arial Black" pitchFamily="34" charset="0"/>
              </a:rPr>
              <a:t>2</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2590800" y="457200"/>
            <a:ext cx="6096000" cy="1295400"/>
          </a:xfrm>
        </p:spPr>
        <p:txBody>
          <a:bodyPr anchor="ctr"/>
          <a:lstStyle/>
          <a:p>
            <a:r>
              <a:rPr lang="en-US" sz="2900" smtClean="0">
                <a:latin typeface="Georgia" pitchFamily="18" charset="0"/>
              </a:rPr>
              <a:t>THE Lesson from VT:</a:t>
            </a:r>
            <a:br>
              <a:rPr lang="en-US" sz="2900" smtClean="0">
                <a:latin typeface="Georgia" pitchFamily="18" charset="0"/>
              </a:rPr>
            </a:br>
            <a:r>
              <a:rPr lang="en-US" sz="2900" smtClean="0">
                <a:solidFill>
                  <a:srgbClr val="C00000"/>
                </a:solidFill>
                <a:latin typeface="Georgia" pitchFamily="18" charset="0"/>
              </a:rPr>
              <a:t> </a:t>
            </a:r>
            <a:r>
              <a:rPr lang="en-US" sz="2900" b="1" smtClean="0">
                <a:solidFill>
                  <a:srgbClr val="C00000"/>
                </a:solidFill>
                <a:latin typeface="Georgia" pitchFamily="18" charset="0"/>
              </a:rPr>
              <a:t>2 vs. 28</a:t>
            </a:r>
            <a:br>
              <a:rPr lang="en-US" sz="2900" b="1" smtClean="0">
                <a:solidFill>
                  <a:srgbClr val="C00000"/>
                </a:solidFill>
                <a:latin typeface="Georgia" pitchFamily="18" charset="0"/>
              </a:rPr>
            </a:br>
            <a:r>
              <a:rPr lang="en-US" sz="2900" b="1" smtClean="0">
                <a:solidFill>
                  <a:srgbClr val="C00000"/>
                </a:solidFill>
                <a:latin typeface="Georgia" pitchFamily="18" charset="0"/>
              </a:rPr>
              <a:t>Proactive vs. Passive</a:t>
            </a:r>
          </a:p>
        </p:txBody>
      </p:sp>
      <p:grpSp>
        <p:nvGrpSpPr>
          <p:cNvPr id="63491" name="Group 4"/>
          <p:cNvGrpSpPr>
            <a:grpSpLocks noGrp="1" noChangeAspect="1"/>
          </p:cNvGrpSpPr>
          <p:nvPr>
            <p:ph idx="4294967295"/>
          </p:nvPr>
        </p:nvGrpSpPr>
        <p:grpSpPr bwMode="auto">
          <a:xfrm>
            <a:off x="301625" y="1524000"/>
            <a:ext cx="8534400" cy="4598988"/>
            <a:chOff x="2527" y="1455"/>
            <a:chExt cx="7200" cy="3086"/>
          </a:xfrm>
        </p:grpSpPr>
        <p:sp>
          <p:nvSpPr>
            <p:cNvPr id="63502" name="AutoShape 5"/>
            <p:cNvSpPr>
              <a:spLocks noChangeAspect="1" noChangeArrowheads="1"/>
            </p:cNvSpPr>
            <p:nvPr/>
          </p:nvSpPr>
          <p:spPr bwMode="auto">
            <a:xfrm>
              <a:off x="2527" y="1455"/>
              <a:ext cx="7200" cy="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IN" b="1">
                <a:latin typeface="Army" pitchFamily="2" charset="0"/>
              </a:endParaRPr>
            </a:p>
          </p:txBody>
        </p:sp>
        <p:sp>
          <p:nvSpPr>
            <p:cNvPr id="47119" name="Rectangle 6"/>
            <p:cNvSpPr>
              <a:spLocks noChangeArrowheads="1"/>
            </p:cNvSpPr>
            <p:nvPr/>
          </p:nvSpPr>
          <p:spPr bwMode="auto">
            <a:xfrm>
              <a:off x="2677" y="1609"/>
              <a:ext cx="6900" cy="2624"/>
            </a:xfrm>
            <a:prstGeom prst="rect">
              <a:avLst/>
            </a:prstGeom>
            <a:solidFill>
              <a:srgbClr val="FFFFFF"/>
            </a:solidFill>
            <a:ln w="9525">
              <a:solidFill>
                <a:srgbClr val="000000"/>
              </a:solidFill>
              <a:miter lim="800000"/>
              <a:headEnd/>
              <a:tailEnd/>
            </a:ln>
          </p:spPr>
          <p:txBody>
            <a:bodyPr/>
            <a:lstStyle/>
            <a:p>
              <a:pPr eaLnBrk="0" hangingPunct="0">
                <a:defRPr/>
              </a:pPr>
              <a:endParaRPr lang="en-US" b="1" dirty="0">
                <a:latin typeface="+mn-lt"/>
                <a:cs typeface="+mn-cs"/>
              </a:endParaRPr>
            </a:p>
          </p:txBody>
        </p:sp>
        <p:sp>
          <p:nvSpPr>
            <p:cNvPr id="63504" name="Line 7"/>
            <p:cNvSpPr>
              <a:spLocks noChangeShapeType="1"/>
            </p:cNvSpPr>
            <p:nvPr/>
          </p:nvSpPr>
          <p:spPr bwMode="auto">
            <a:xfrm>
              <a:off x="2677" y="3152"/>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5" name="Line 8"/>
            <p:cNvSpPr>
              <a:spLocks noChangeShapeType="1"/>
            </p:cNvSpPr>
            <p:nvPr/>
          </p:nvSpPr>
          <p:spPr bwMode="auto">
            <a:xfrm>
              <a:off x="2677" y="2689"/>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6" name="Line 10"/>
            <p:cNvSpPr>
              <a:spLocks noChangeShapeType="1"/>
            </p:cNvSpPr>
            <p:nvPr/>
          </p:nvSpPr>
          <p:spPr bwMode="auto">
            <a:xfrm>
              <a:off x="4327" y="1611"/>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7" name="Line 11"/>
            <p:cNvSpPr>
              <a:spLocks noChangeShapeType="1"/>
            </p:cNvSpPr>
            <p:nvPr/>
          </p:nvSpPr>
          <p:spPr bwMode="auto">
            <a:xfrm flipV="1">
              <a:off x="5927"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8" name="Line 12"/>
            <p:cNvSpPr>
              <a:spLocks noChangeShapeType="1"/>
            </p:cNvSpPr>
            <p:nvPr/>
          </p:nvSpPr>
          <p:spPr bwMode="auto">
            <a:xfrm flipV="1">
              <a:off x="7660"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9" name="Line 14"/>
            <p:cNvSpPr>
              <a:spLocks noChangeShapeType="1"/>
            </p:cNvSpPr>
            <p:nvPr/>
          </p:nvSpPr>
          <p:spPr bwMode="auto">
            <a:xfrm flipV="1">
              <a:off x="43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0" name="Line 15"/>
            <p:cNvSpPr>
              <a:spLocks noChangeShapeType="1"/>
            </p:cNvSpPr>
            <p:nvPr/>
          </p:nvSpPr>
          <p:spPr bwMode="auto">
            <a:xfrm flipV="1">
              <a:off x="59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1" name="Line 16"/>
            <p:cNvSpPr>
              <a:spLocks noChangeShapeType="1"/>
            </p:cNvSpPr>
            <p:nvPr/>
          </p:nvSpPr>
          <p:spPr bwMode="auto">
            <a:xfrm flipV="1">
              <a:off x="7660"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492" name="TextBox 30"/>
          <p:cNvSpPr txBox="1">
            <a:spLocks noChangeArrowheads="1"/>
          </p:cNvSpPr>
          <p:nvPr/>
        </p:nvSpPr>
        <p:spPr bwMode="auto">
          <a:xfrm>
            <a:off x="914400" y="21336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210</a:t>
            </a:r>
          </a:p>
          <a:p>
            <a:r>
              <a:rPr lang="en-US" b="1">
                <a:solidFill>
                  <a:srgbClr val="777777"/>
                </a:solidFill>
              </a:rPr>
              <a:t>No Class</a:t>
            </a:r>
          </a:p>
        </p:txBody>
      </p:sp>
      <p:sp>
        <p:nvSpPr>
          <p:cNvPr id="63493" name="TextBox 31"/>
          <p:cNvSpPr txBox="1">
            <a:spLocks noChangeArrowheads="1"/>
          </p:cNvSpPr>
          <p:nvPr/>
        </p:nvSpPr>
        <p:spPr bwMode="auto">
          <a:xfrm>
            <a:off x="914400" y="4419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Offices</a:t>
            </a:r>
          </a:p>
        </p:txBody>
      </p:sp>
      <p:sp>
        <p:nvSpPr>
          <p:cNvPr id="63494" name="TextBox 32"/>
          <p:cNvSpPr txBox="1">
            <a:spLocks noChangeArrowheads="1"/>
          </p:cNvSpPr>
          <p:nvPr/>
        </p:nvSpPr>
        <p:spPr bwMode="auto">
          <a:xfrm>
            <a:off x="2667000" y="1981200"/>
            <a:ext cx="160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206 -  </a:t>
            </a:r>
            <a:r>
              <a:rPr lang="en-US" b="1" i="1">
                <a:solidFill>
                  <a:srgbClr val="009900"/>
                </a:solidFill>
              </a:rPr>
              <a:t>14 Present</a:t>
            </a:r>
          </a:p>
          <a:p>
            <a:r>
              <a:rPr lang="en-US" b="1">
                <a:solidFill>
                  <a:srgbClr val="C00000"/>
                </a:solidFill>
              </a:rPr>
              <a:t>Killed – 10</a:t>
            </a:r>
          </a:p>
          <a:p>
            <a:r>
              <a:rPr lang="en-US" b="1">
                <a:solidFill>
                  <a:srgbClr val="C00000"/>
                </a:solidFill>
              </a:rPr>
              <a:t>Wounded -2</a:t>
            </a:r>
          </a:p>
        </p:txBody>
      </p:sp>
      <p:sp>
        <p:nvSpPr>
          <p:cNvPr id="63495" name="TextBox 34"/>
          <p:cNvSpPr txBox="1">
            <a:spLocks noChangeArrowheads="1"/>
          </p:cNvSpPr>
          <p:nvPr/>
        </p:nvSpPr>
        <p:spPr bwMode="auto">
          <a:xfrm>
            <a:off x="4495800" y="2057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204 – </a:t>
            </a:r>
            <a:endParaRPr lang="en-US" b="1">
              <a:solidFill>
                <a:srgbClr val="C00000"/>
              </a:solidFill>
            </a:endParaRPr>
          </a:p>
        </p:txBody>
      </p:sp>
      <p:sp>
        <p:nvSpPr>
          <p:cNvPr id="63496" name="TextBox 35"/>
          <p:cNvSpPr txBox="1">
            <a:spLocks noChangeArrowheads="1"/>
          </p:cNvSpPr>
          <p:nvPr/>
        </p:nvSpPr>
        <p:spPr bwMode="auto">
          <a:xfrm>
            <a:off x="6705600" y="2362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200 </a:t>
            </a:r>
          </a:p>
          <a:p>
            <a:r>
              <a:rPr lang="en-US" b="1">
                <a:solidFill>
                  <a:srgbClr val="777777"/>
                </a:solidFill>
              </a:rPr>
              <a:t>No Class</a:t>
            </a:r>
          </a:p>
        </p:txBody>
      </p:sp>
      <p:sp>
        <p:nvSpPr>
          <p:cNvPr id="63497" name="TextBox 36"/>
          <p:cNvSpPr txBox="1">
            <a:spLocks noChangeArrowheads="1"/>
          </p:cNvSpPr>
          <p:nvPr/>
        </p:nvSpPr>
        <p:spPr bwMode="auto">
          <a:xfrm>
            <a:off x="2590800" y="4343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211 – </a:t>
            </a:r>
            <a:endParaRPr lang="en-US" b="1">
              <a:solidFill>
                <a:srgbClr val="C00000"/>
              </a:solidFill>
            </a:endParaRPr>
          </a:p>
        </p:txBody>
      </p:sp>
      <p:sp>
        <p:nvSpPr>
          <p:cNvPr id="63498" name="TextBox 37"/>
          <p:cNvSpPr txBox="1">
            <a:spLocks noChangeArrowheads="1"/>
          </p:cNvSpPr>
          <p:nvPr/>
        </p:nvSpPr>
        <p:spPr bwMode="auto">
          <a:xfrm>
            <a:off x="4495800" y="4343400"/>
            <a:ext cx="1752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207 – </a:t>
            </a:r>
            <a:r>
              <a:rPr lang="en-US" b="1" i="1">
                <a:solidFill>
                  <a:srgbClr val="009900"/>
                </a:solidFill>
              </a:rPr>
              <a:t>13 Present</a:t>
            </a:r>
          </a:p>
          <a:p>
            <a:r>
              <a:rPr lang="en-US" b="1">
                <a:solidFill>
                  <a:srgbClr val="C00000"/>
                </a:solidFill>
              </a:rPr>
              <a:t>Killed – 5</a:t>
            </a:r>
          </a:p>
          <a:p>
            <a:r>
              <a:rPr lang="en-US" b="1">
                <a:solidFill>
                  <a:srgbClr val="C00000"/>
                </a:solidFill>
              </a:rPr>
              <a:t>Wounded - 6</a:t>
            </a:r>
          </a:p>
        </p:txBody>
      </p:sp>
      <p:sp>
        <p:nvSpPr>
          <p:cNvPr id="63499" name="TextBox 38"/>
          <p:cNvSpPr txBox="1">
            <a:spLocks noChangeArrowheads="1"/>
          </p:cNvSpPr>
          <p:nvPr/>
        </p:nvSpPr>
        <p:spPr bwMode="auto">
          <a:xfrm>
            <a:off x="6477000" y="4343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205 – </a:t>
            </a:r>
          </a:p>
        </p:txBody>
      </p:sp>
      <p:sp>
        <p:nvSpPr>
          <p:cNvPr id="63500" name="TextBox 39"/>
          <p:cNvSpPr txBox="1">
            <a:spLocks noChangeArrowheads="1"/>
          </p:cNvSpPr>
          <p:nvPr/>
        </p:nvSpPr>
        <p:spPr bwMode="auto">
          <a:xfrm>
            <a:off x="2286000" y="35814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Hallway</a:t>
            </a:r>
            <a:endParaRPr lang="en-US" b="1">
              <a:solidFill>
                <a:srgbClr val="C00000"/>
              </a:solidFill>
            </a:endParaRPr>
          </a:p>
        </p:txBody>
      </p:sp>
      <p:sp>
        <p:nvSpPr>
          <p:cNvPr id="63501" name="Text Box 23"/>
          <p:cNvSpPr txBox="1">
            <a:spLocks noChangeArrowheads="1"/>
          </p:cNvSpPr>
          <p:nvPr/>
        </p:nvSpPr>
        <p:spPr bwMode="auto">
          <a:xfrm>
            <a:off x="4343400" y="4038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accent2"/>
                </a:solidFill>
                <a:latin typeface="Arial Black" pitchFamily="34" charset="0"/>
              </a:rPr>
              <a:t>3</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2590800" y="457200"/>
            <a:ext cx="6096000" cy="1295400"/>
          </a:xfrm>
        </p:spPr>
        <p:txBody>
          <a:bodyPr anchor="ctr"/>
          <a:lstStyle/>
          <a:p>
            <a:r>
              <a:rPr lang="en-US" sz="2900" smtClean="0">
                <a:latin typeface="Georgia" pitchFamily="18" charset="0"/>
              </a:rPr>
              <a:t>THE Lesson from VT:</a:t>
            </a:r>
            <a:br>
              <a:rPr lang="en-US" sz="2900" smtClean="0">
                <a:latin typeface="Georgia" pitchFamily="18" charset="0"/>
              </a:rPr>
            </a:br>
            <a:r>
              <a:rPr lang="en-US" sz="2900" smtClean="0">
                <a:solidFill>
                  <a:srgbClr val="C00000"/>
                </a:solidFill>
                <a:latin typeface="Georgia" pitchFamily="18" charset="0"/>
              </a:rPr>
              <a:t> </a:t>
            </a:r>
            <a:r>
              <a:rPr lang="en-US" sz="2900" b="1" smtClean="0">
                <a:solidFill>
                  <a:srgbClr val="C00000"/>
                </a:solidFill>
                <a:latin typeface="Georgia" pitchFamily="18" charset="0"/>
              </a:rPr>
              <a:t>2 vs. 28</a:t>
            </a:r>
            <a:br>
              <a:rPr lang="en-US" sz="2900" b="1" smtClean="0">
                <a:solidFill>
                  <a:srgbClr val="C00000"/>
                </a:solidFill>
                <a:latin typeface="Georgia" pitchFamily="18" charset="0"/>
              </a:rPr>
            </a:br>
            <a:r>
              <a:rPr lang="en-US" sz="2900" b="1" smtClean="0">
                <a:solidFill>
                  <a:srgbClr val="C00000"/>
                </a:solidFill>
                <a:latin typeface="Georgia" pitchFamily="18" charset="0"/>
              </a:rPr>
              <a:t>Proactive vs. Passive</a:t>
            </a:r>
          </a:p>
        </p:txBody>
      </p:sp>
      <p:grpSp>
        <p:nvGrpSpPr>
          <p:cNvPr id="64515" name="Group 4"/>
          <p:cNvGrpSpPr>
            <a:grpSpLocks noGrp="1" noChangeAspect="1"/>
          </p:cNvGrpSpPr>
          <p:nvPr>
            <p:ph idx="4294967295"/>
          </p:nvPr>
        </p:nvGrpSpPr>
        <p:grpSpPr bwMode="auto">
          <a:xfrm>
            <a:off x="301625" y="1524000"/>
            <a:ext cx="8534400" cy="4598988"/>
            <a:chOff x="2527" y="1455"/>
            <a:chExt cx="7200" cy="3086"/>
          </a:xfrm>
        </p:grpSpPr>
        <p:sp>
          <p:nvSpPr>
            <p:cNvPr id="64527" name="AutoShape 5"/>
            <p:cNvSpPr>
              <a:spLocks noChangeAspect="1" noChangeArrowheads="1"/>
            </p:cNvSpPr>
            <p:nvPr/>
          </p:nvSpPr>
          <p:spPr bwMode="auto">
            <a:xfrm>
              <a:off x="2527" y="1455"/>
              <a:ext cx="7200" cy="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IN" b="1">
                <a:latin typeface="Army" pitchFamily="2" charset="0"/>
              </a:endParaRPr>
            </a:p>
          </p:txBody>
        </p:sp>
        <p:sp>
          <p:nvSpPr>
            <p:cNvPr id="47119" name="Rectangle 6"/>
            <p:cNvSpPr>
              <a:spLocks noChangeArrowheads="1"/>
            </p:cNvSpPr>
            <p:nvPr/>
          </p:nvSpPr>
          <p:spPr bwMode="auto">
            <a:xfrm>
              <a:off x="2677" y="1609"/>
              <a:ext cx="6900" cy="2624"/>
            </a:xfrm>
            <a:prstGeom prst="rect">
              <a:avLst/>
            </a:prstGeom>
            <a:solidFill>
              <a:srgbClr val="FFFFFF"/>
            </a:solidFill>
            <a:ln w="9525">
              <a:solidFill>
                <a:srgbClr val="000000"/>
              </a:solidFill>
              <a:miter lim="800000"/>
              <a:headEnd/>
              <a:tailEnd/>
            </a:ln>
          </p:spPr>
          <p:txBody>
            <a:bodyPr/>
            <a:lstStyle/>
            <a:p>
              <a:pPr eaLnBrk="0" hangingPunct="0">
                <a:defRPr/>
              </a:pPr>
              <a:endParaRPr lang="en-US" b="1" dirty="0">
                <a:latin typeface="+mn-lt"/>
                <a:cs typeface="+mn-cs"/>
              </a:endParaRPr>
            </a:p>
          </p:txBody>
        </p:sp>
        <p:sp>
          <p:nvSpPr>
            <p:cNvPr id="64529" name="Line 7"/>
            <p:cNvSpPr>
              <a:spLocks noChangeShapeType="1"/>
            </p:cNvSpPr>
            <p:nvPr/>
          </p:nvSpPr>
          <p:spPr bwMode="auto">
            <a:xfrm>
              <a:off x="2677" y="3152"/>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0" name="Line 8"/>
            <p:cNvSpPr>
              <a:spLocks noChangeShapeType="1"/>
            </p:cNvSpPr>
            <p:nvPr/>
          </p:nvSpPr>
          <p:spPr bwMode="auto">
            <a:xfrm>
              <a:off x="2677" y="2689"/>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1" name="Line 10"/>
            <p:cNvSpPr>
              <a:spLocks noChangeShapeType="1"/>
            </p:cNvSpPr>
            <p:nvPr/>
          </p:nvSpPr>
          <p:spPr bwMode="auto">
            <a:xfrm>
              <a:off x="4327" y="1611"/>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2" name="Line 11"/>
            <p:cNvSpPr>
              <a:spLocks noChangeShapeType="1"/>
            </p:cNvSpPr>
            <p:nvPr/>
          </p:nvSpPr>
          <p:spPr bwMode="auto">
            <a:xfrm flipV="1">
              <a:off x="5927"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3" name="Line 12"/>
            <p:cNvSpPr>
              <a:spLocks noChangeShapeType="1"/>
            </p:cNvSpPr>
            <p:nvPr/>
          </p:nvSpPr>
          <p:spPr bwMode="auto">
            <a:xfrm flipV="1">
              <a:off x="7660"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4" name="Line 14"/>
            <p:cNvSpPr>
              <a:spLocks noChangeShapeType="1"/>
            </p:cNvSpPr>
            <p:nvPr/>
          </p:nvSpPr>
          <p:spPr bwMode="auto">
            <a:xfrm flipV="1">
              <a:off x="43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5" name="Line 15"/>
            <p:cNvSpPr>
              <a:spLocks noChangeShapeType="1"/>
            </p:cNvSpPr>
            <p:nvPr/>
          </p:nvSpPr>
          <p:spPr bwMode="auto">
            <a:xfrm flipV="1">
              <a:off x="59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6" name="Line 16"/>
            <p:cNvSpPr>
              <a:spLocks noChangeShapeType="1"/>
            </p:cNvSpPr>
            <p:nvPr/>
          </p:nvSpPr>
          <p:spPr bwMode="auto">
            <a:xfrm flipV="1">
              <a:off x="7660"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4516" name="TextBox 30"/>
          <p:cNvSpPr txBox="1">
            <a:spLocks noChangeArrowheads="1"/>
          </p:cNvSpPr>
          <p:nvPr/>
        </p:nvSpPr>
        <p:spPr bwMode="auto">
          <a:xfrm>
            <a:off x="914400" y="21336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210</a:t>
            </a:r>
          </a:p>
          <a:p>
            <a:r>
              <a:rPr lang="en-US" b="1">
                <a:solidFill>
                  <a:srgbClr val="777777"/>
                </a:solidFill>
              </a:rPr>
              <a:t>No Class</a:t>
            </a:r>
          </a:p>
        </p:txBody>
      </p:sp>
      <p:sp>
        <p:nvSpPr>
          <p:cNvPr id="64517" name="TextBox 31"/>
          <p:cNvSpPr txBox="1">
            <a:spLocks noChangeArrowheads="1"/>
          </p:cNvSpPr>
          <p:nvPr/>
        </p:nvSpPr>
        <p:spPr bwMode="auto">
          <a:xfrm>
            <a:off x="914400" y="4419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Offices</a:t>
            </a:r>
          </a:p>
        </p:txBody>
      </p:sp>
      <p:sp>
        <p:nvSpPr>
          <p:cNvPr id="64518" name="TextBox 32"/>
          <p:cNvSpPr txBox="1">
            <a:spLocks noChangeArrowheads="1"/>
          </p:cNvSpPr>
          <p:nvPr/>
        </p:nvSpPr>
        <p:spPr bwMode="auto">
          <a:xfrm>
            <a:off x="2667000" y="1981200"/>
            <a:ext cx="160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206 -  </a:t>
            </a:r>
            <a:r>
              <a:rPr lang="en-US" b="1" i="1">
                <a:solidFill>
                  <a:srgbClr val="009900"/>
                </a:solidFill>
              </a:rPr>
              <a:t>14 Present</a:t>
            </a:r>
          </a:p>
          <a:p>
            <a:r>
              <a:rPr lang="en-US" b="1">
                <a:solidFill>
                  <a:srgbClr val="C00000"/>
                </a:solidFill>
              </a:rPr>
              <a:t>Killed – 10</a:t>
            </a:r>
          </a:p>
          <a:p>
            <a:r>
              <a:rPr lang="en-US" b="1">
                <a:solidFill>
                  <a:srgbClr val="C00000"/>
                </a:solidFill>
              </a:rPr>
              <a:t>Wounded -2</a:t>
            </a:r>
          </a:p>
        </p:txBody>
      </p:sp>
      <p:sp>
        <p:nvSpPr>
          <p:cNvPr id="64519" name="TextBox 34"/>
          <p:cNvSpPr txBox="1">
            <a:spLocks noChangeArrowheads="1"/>
          </p:cNvSpPr>
          <p:nvPr/>
        </p:nvSpPr>
        <p:spPr bwMode="auto">
          <a:xfrm>
            <a:off x="4495800" y="2057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204 – </a:t>
            </a:r>
            <a:endParaRPr lang="en-US" b="1">
              <a:solidFill>
                <a:srgbClr val="C00000"/>
              </a:solidFill>
            </a:endParaRPr>
          </a:p>
        </p:txBody>
      </p:sp>
      <p:sp>
        <p:nvSpPr>
          <p:cNvPr id="64520" name="TextBox 35"/>
          <p:cNvSpPr txBox="1">
            <a:spLocks noChangeArrowheads="1"/>
          </p:cNvSpPr>
          <p:nvPr/>
        </p:nvSpPr>
        <p:spPr bwMode="auto">
          <a:xfrm>
            <a:off x="6705600" y="2362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200 </a:t>
            </a:r>
          </a:p>
          <a:p>
            <a:r>
              <a:rPr lang="en-US" b="1">
                <a:solidFill>
                  <a:srgbClr val="777777"/>
                </a:solidFill>
              </a:rPr>
              <a:t>No Class</a:t>
            </a:r>
          </a:p>
        </p:txBody>
      </p:sp>
      <p:sp>
        <p:nvSpPr>
          <p:cNvPr id="64521" name="TextBox 36"/>
          <p:cNvSpPr txBox="1">
            <a:spLocks noChangeArrowheads="1"/>
          </p:cNvSpPr>
          <p:nvPr/>
        </p:nvSpPr>
        <p:spPr bwMode="auto">
          <a:xfrm>
            <a:off x="2590800" y="4343400"/>
            <a:ext cx="1676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211 – </a:t>
            </a:r>
            <a:r>
              <a:rPr lang="en-US" b="1" i="1">
                <a:solidFill>
                  <a:srgbClr val="009900"/>
                </a:solidFill>
              </a:rPr>
              <a:t>19 Present</a:t>
            </a:r>
          </a:p>
          <a:p>
            <a:r>
              <a:rPr lang="en-US" b="1">
                <a:solidFill>
                  <a:srgbClr val="C00000"/>
                </a:solidFill>
              </a:rPr>
              <a:t>Killed – 12</a:t>
            </a:r>
          </a:p>
          <a:p>
            <a:r>
              <a:rPr lang="en-US" b="1">
                <a:solidFill>
                  <a:srgbClr val="C00000"/>
                </a:solidFill>
              </a:rPr>
              <a:t>Wounded - 6</a:t>
            </a:r>
          </a:p>
        </p:txBody>
      </p:sp>
      <p:sp>
        <p:nvSpPr>
          <p:cNvPr id="64522" name="TextBox 37"/>
          <p:cNvSpPr txBox="1">
            <a:spLocks noChangeArrowheads="1"/>
          </p:cNvSpPr>
          <p:nvPr/>
        </p:nvSpPr>
        <p:spPr bwMode="auto">
          <a:xfrm>
            <a:off x="4495800" y="4343400"/>
            <a:ext cx="1752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207 – </a:t>
            </a:r>
            <a:r>
              <a:rPr lang="en-US" b="1" i="1">
                <a:solidFill>
                  <a:srgbClr val="009900"/>
                </a:solidFill>
              </a:rPr>
              <a:t>13 Present</a:t>
            </a:r>
          </a:p>
          <a:p>
            <a:r>
              <a:rPr lang="en-US" b="1">
                <a:solidFill>
                  <a:srgbClr val="C00000"/>
                </a:solidFill>
              </a:rPr>
              <a:t>Killed – 5</a:t>
            </a:r>
          </a:p>
          <a:p>
            <a:r>
              <a:rPr lang="en-US" b="1">
                <a:solidFill>
                  <a:srgbClr val="C00000"/>
                </a:solidFill>
              </a:rPr>
              <a:t>Wounded - 6</a:t>
            </a:r>
          </a:p>
        </p:txBody>
      </p:sp>
      <p:sp>
        <p:nvSpPr>
          <p:cNvPr id="64523" name="TextBox 38"/>
          <p:cNvSpPr txBox="1">
            <a:spLocks noChangeArrowheads="1"/>
          </p:cNvSpPr>
          <p:nvPr/>
        </p:nvSpPr>
        <p:spPr bwMode="auto">
          <a:xfrm>
            <a:off x="6477000" y="43434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205 – </a:t>
            </a:r>
          </a:p>
          <a:p>
            <a:endParaRPr lang="en-US" b="1">
              <a:solidFill>
                <a:srgbClr val="C00000"/>
              </a:solidFill>
            </a:endParaRPr>
          </a:p>
        </p:txBody>
      </p:sp>
      <p:sp>
        <p:nvSpPr>
          <p:cNvPr id="64524" name="TextBox 39"/>
          <p:cNvSpPr txBox="1">
            <a:spLocks noChangeArrowheads="1"/>
          </p:cNvSpPr>
          <p:nvPr/>
        </p:nvSpPr>
        <p:spPr bwMode="auto">
          <a:xfrm>
            <a:off x="2286000" y="35814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Hallway </a:t>
            </a:r>
            <a:endParaRPr lang="en-US" b="1">
              <a:solidFill>
                <a:srgbClr val="C00000"/>
              </a:solidFill>
            </a:endParaRPr>
          </a:p>
        </p:txBody>
      </p:sp>
      <p:sp>
        <p:nvSpPr>
          <p:cNvPr id="64525" name="TextBox 40"/>
          <p:cNvSpPr txBox="1">
            <a:spLocks noChangeArrowheads="1"/>
          </p:cNvSpPr>
          <p:nvPr/>
        </p:nvSpPr>
        <p:spPr bwMode="auto">
          <a:xfrm>
            <a:off x="3124200" y="5791200"/>
            <a:ext cx="556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200" b="1" i="1">
                <a:solidFill>
                  <a:srgbClr val="C00000"/>
                </a:solidFill>
              </a:rPr>
              <a:t>Room 211 tried to barricade the door……</a:t>
            </a:r>
          </a:p>
        </p:txBody>
      </p:sp>
      <p:sp>
        <p:nvSpPr>
          <p:cNvPr id="64526" name="Text Box 24"/>
          <p:cNvSpPr txBox="1">
            <a:spLocks noChangeArrowheads="1"/>
          </p:cNvSpPr>
          <p:nvPr/>
        </p:nvSpPr>
        <p:spPr bwMode="auto">
          <a:xfrm>
            <a:off x="2438400" y="4038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accent2"/>
                </a:solidFill>
                <a:latin typeface="Arial Black" pitchFamily="34" charset="0"/>
              </a:rPr>
              <a:t>4</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2590800" y="457200"/>
            <a:ext cx="6096000" cy="1295400"/>
          </a:xfrm>
        </p:spPr>
        <p:txBody>
          <a:bodyPr anchor="ctr"/>
          <a:lstStyle/>
          <a:p>
            <a:r>
              <a:rPr lang="en-US" sz="2900" smtClean="0">
                <a:latin typeface="Georgia" pitchFamily="18" charset="0"/>
              </a:rPr>
              <a:t>THE Lesson from VT:</a:t>
            </a:r>
            <a:br>
              <a:rPr lang="en-US" sz="2900" smtClean="0">
                <a:latin typeface="Georgia" pitchFamily="18" charset="0"/>
              </a:rPr>
            </a:br>
            <a:r>
              <a:rPr lang="en-US" sz="2900" smtClean="0">
                <a:solidFill>
                  <a:srgbClr val="C00000"/>
                </a:solidFill>
                <a:latin typeface="Georgia" pitchFamily="18" charset="0"/>
              </a:rPr>
              <a:t> </a:t>
            </a:r>
            <a:r>
              <a:rPr lang="en-US" sz="2900" b="1" smtClean="0">
                <a:solidFill>
                  <a:srgbClr val="C00000"/>
                </a:solidFill>
                <a:latin typeface="Georgia" pitchFamily="18" charset="0"/>
              </a:rPr>
              <a:t>2 vs. 28</a:t>
            </a:r>
            <a:br>
              <a:rPr lang="en-US" sz="2900" b="1" smtClean="0">
                <a:solidFill>
                  <a:srgbClr val="C00000"/>
                </a:solidFill>
                <a:latin typeface="Georgia" pitchFamily="18" charset="0"/>
              </a:rPr>
            </a:br>
            <a:r>
              <a:rPr lang="en-US" sz="2900" b="1" smtClean="0">
                <a:solidFill>
                  <a:srgbClr val="C00000"/>
                </a:solidFill>
                <a:latin typeface="Georgia" pitchFamily="18" charset="0"/>
              </a:rPr>
              <a:t>Proactive vs. Passive</a:t>
            </a:r>
          </a:p>
        </p:txBody>
      </p:sp>
      <p:grpSp>
        <p:nvGrpSpPr>
          <p:cNvPr id="65539" name="Group 4"/>
          <p:cNvGrpSpPr>
            <a:grpSpLocks noGrp="1" noChangeAspect="1"/>
          </p:cNvGrpSpPr>
          <p:nvPr>
            <p:ph idx="4294967295"/>
          </p:nvPr>
        </p:nvGrpSpPr>
        <p:grpSpPr bwMode="auto">
          <a:xfrm>
            <a:off x="301625" y="1524000"/>
            <a:ext cx="8534400" cy="4598988"/>
            <a:chOff x="2527" y="1455"/>
            <a:chExt cx="7200" cy="3086"/>
          </a:xfrm>
        </p:grpSpPr>
        <p:sp>
          <p:nvSpPr>
            <p:cNvPr id="65551" name="AutoShape 5"/>
            <p:cNvSpPr>
              <a:spLocks noChangeAspect="1" noChangeArrowheads="1"/>
            </p:cNvSpPr>
            <p:nvPr/>
          </p:nvSpPr>
          <p:spPr bwMode="auto">
            <a:xfrm>
              <a:off x="2527" y="1455"/>
              <a:ext cx="7200" cy="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IN" b="1">
                <a:latin typeface="Army" pitchFamily="2" charset="0"/>
              </a:endParaRPr>
            </a:p>
          </p:txBody>
        </p:sp>
        <p:sp>
          <p:nvSpPr>
            <p:cNvPr id="47119" name="Rectangle 6"/>
            <p:cNvSpPr>
              <a:spLocks noChangeArrowheads="1"/>
            </p:cNvSpPr>
            <p:nvPr/>
          </p:nvSpPr>
          <p:spPr bwMode="auto">
            <a:xfrm>
              <a:off x="2677" y="1609"/>
              <a:ext cx="6900" cy="2624"/>
            </a:xfrm>
            <a:prstGeom prst="rect">
              <a:avLst/>
            </a:prstGeom>
            <a:solidFill>
              <a:srgbClr val="FFFFFF"/>
            </a:solidFill>
            <a:ln w="9525">
              <a:solidFill>
                <a:srgbClr val="000000"/>
              </a:solidFill>
              <a:miter lim="800000"/>
              <a:headEnd/>
              <a:tailEnd/>
            </a:ln>
          </p:spPr>
          <p:txBody>
            <a:bodyPr/>
            <a:lstStyle/>
            <a:p>
              <a:pPr eaLnBrk="0" hangingPunct="0">
                <a:defRPr/>
              </a:pPr>
              <a:endParaRPr lang="en-US" b="1" dirty="0">
                <a:latin typeface="+mn-lt"/>
                <a:cs typeface="+mn-cs"/>
              </a:endParaRPr>
            </a:p>
          </p:txBody>
        </p:sp>
        <p:sp>
          <p:nvSpPr>
            <p:cNvPr id="65553" name="Line 7"/>
            <p:cNvSpPr>
              <a:spLocks noChangeShapeType="1"/>
            </p:cNvSpPr>
            <p:nvPr/>
          </p:nvSpPr>
          <p:spPr bwMode="auto">
            <a:xfrm>
              <a:off x="2677" y="3152"/>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4" name="Line 8"/>
            <p:cNvSpPr>
              <a:spLocks noChangeShapeType="1"/>
            </p:cNvSpPr>
            <p:nvPr/>
          </p:nvSpPr>
          <p:spPr bwMode="auto">
            <a:xfrm>
              <a:off x="2677" y="2689"/>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5" name="Line 10"/>
            <p:cNvSpPr>
              <a:spLocks noChangeShapeType="1"/>
            </p:cNvSpPr>
            <p:nvPr/>
          </p:nvSpPr>
          <p:spPr bwMode="auto">
            <a:xfrm>
              <a:off x="4327" y="1611"/>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6" name="Line 11"/>
            <p:cNvSpPr>
              <a:spLocks noChangeShapeType="1"/>
            </p:cNvSpPr>
            <p:nvPr/>
          </p:nvSpPr>
          <p:spPr bwMode="auto">
            <a:xfrm flipV="1">
              <a:off x="5927"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7" name="Line 12"/>
            <p:cNvSpPr>
              <a:spLocks noChangeShapeType="1"/>
            </p:cNvSpPr>
            <p:nvPr/>
          </p:nvSpPr>
          <p:spPr bwMode="auto">
            <a:xfrm flipV="1">
              <a:off x="7660"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8" name="Line 14"/>
            <p:cNvSpPr>
              <a:spLocks noChangeShapeType="1"/>
            </p:cNvSpPr>
            <p:nvPr/>
          </p:nvSpPr>
          <p:spPr bwMode="auto">
            <a:xfrm flipV="1">
              <a:off x="43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9" name="Line 15"/>
            <p:cNvSpPr>
              <a:spLocks noChangeShapeType="1"/>
            </p:cNvSpPr>
            <p:nvPr/>
          </p:nvSpPr>
          <p:spPr bwMode="auto">
            <a:xfrm flipV="1">
              <a:off x="59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0" name="Line 16"/>
            <p:cNvSpPr>
              <a:spLocks noChangeShapeType="1"/>
            </p:cNvSpPr>
            <p:nvPr/>
          </p:nvSpPr>
          <p:spPr bwMode="auto">
            <a:xfrm flipV="1">
              <a:off x="7660"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40" name="TextBox 30"/>
          <p:cNvSpPr txBox="1">
            <a:spLocks noChangeArrowheads="1"/>
          </p:cNvSpPr>
          <p:nvPr/>
        </p:nvSpPr>
        <p:spPr bwMode="auto">
          <a:xfrm>
            <a:off x="914400" y="21336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210</a:t>
            </a:r>
          </a:p>
          <a:p>
            <a:r>
              <a:rPr lang="en-US" b="1">
                <a:solidFill>
                  <a:srgbClr val="777777"/>
                </a:solidFill>
              </a:rPr>
              <a:t>No Class</a:t>
            </a:r>
          </a:p>
        </p:txBody>
      </p:sp>
      <p:sp>
        <p:nvSpPr>
          <p:cNvPr id="65541" name="TextBox 31"/>
          <p:cNvSpPr txBox="1">
            <a:spLocks noChangeArrowheads="1"/>
          </p:cNvSpPr>
          <p:nvPr/>
        </p:nvSpPr>
        <p:spPr bwMode="auto">
          <a:xfrm>
            <a:off x="914400" y="4419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Offices</a:t>
            </a:r>
          </a:p>
        </p:txBody>
      </p:sp>
      <p:sp>
        <p:nvSpPr>
          <p:cNvPr id="65542" name="TextBox 32"/>
          <p:cNvSpPr txBox="1">
            <a:spLocks noChangeArrowheads="1"/>
          </p:cNvSpPr>
          <p:nvPr/>
        </p:nvSpPr>
        <p:spPr bwMode="auto">
          <a:xfrm>
            <a:off x="2667000" y="1981200"/>
            <a:ext cx="160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206 -  </a:t>
            </a:r>
            <a:r>
              <a:rPr lang="en-US" b="1" i="1">
                <a:solidFill>
                  <a:srgbClr val="009900"/>
                </a:solidFill>
              </a:rPr>
              <a:t>14 Present</a:t>
            </a:r>
          </a:p>
          <a:p>
            <a:r>
              <a:rPr lang="en-US" b="1">
                <a:solidFill>
                  <a:srgbClr val="C00000"/>
                </a:solidFill>
              </a:rPr>
              <a:t>Killed – 10</a:t>
            </a:r>
          </a:p>
          <a:p>
            <a:r>
              <a:rPr lang="en-US" b="1">
                <a:solidFill>
                  <a:srgbClr val="C00000"/>
                </a:solidFill>
              </a:rPr>
              <a:t>Wounded -2</a:t>
            </a:r>
          </a:p>
        </p:txBody>
      </p:sp>
      <p:sp>
        <p:nvSpPr>
          <p:cNvPr id="65543" name="TextBox 34"/>
          <p:cNvSpPr txBox="1">
            <a:spLocks noChangeArrowheads="1"/>
          </p:cNvSpPr>
          <p:nvPr/>
        </p:nvSpPr>
        <p:spPr bwMode="auto">
          <a:xfrm>
            <a:off x="4495800" y="2057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204 – </a:t>
            </a:r>
            <a:endParaRPr lang="en-US" b="1">
              <a:solidFill>
                <a:srgbClr val="C00000"/>
              </a:solidFill>
            </a:endParaRPr>
          </a:p>
        </p:txBody>
      </p:sp>
      <p:sp>
        <p:nvSpPr>
          <p:cNvPr id="65544" name="TextBox 35"/>
          <p:cNvSpPr txBox="1">
            <a:spLocks noChangeArrowheads="1"/>
          </p:cNvSpPr>
          <p:nvPr/>
        </p:nvSpPr>
        <p:spPr bwMode="auto">
          <a:xfrm>
            <a:off x="6705600" y="2362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200 </a:t>
            </a:r>
          </a:p>
          <a:p>
            <a:r>
              <a:rPr lang="en-US" b="1">
                <a:solidFill>
                  <a:srgbClr val="777777"/>
                </a:solidFill>
              </a:rPr>
              <a:t>No Class</a:t>
            </a:r>
          </a:p>
        </p:txBody>
      </p:sp>
      <p:sp>
        <p:nvSpPr>
          <p:cNvPr id="65545" name="TextBox 36"/>
          <p:cNvSpPr txBox="1">
            <a:spLocks noChangeArrowheads="1"/>
          </p:cNvSpPr>
          <p:nvPr/>
        </p:nvSpPr>
        <p:spPr bwMode="auto">
          <a:xfrm>
            <a:off x="2590800" y="4343400"/>
            <a:ext cx="1676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211 – </a:t>
            </a:r>
            <a:r>
              <a:rPr lang="en-US" b="1" i="1">
                <a:solidFill>
                  <a:srgbClr val="009900"/>
                </a:solidFill>
              </a:rPr>
              <a:t>19 Present</a:t>
            </a:r>
          </a:p>
          <a:p>
            <a:r>
              <a:rPr lang="en-US" b="1">
                <a:solidFill>
                  <a:srgbClr val="C00000"/>
                </a:solidFill>
              </a:rPr>
              <a:t>Killed – 12</a:t>
            </a:r>
          </a:p>
          <a:p>
            <a:r>
              <a:rPr lang="en-US" b="1">
                <a:solidFill>
                  <a:srgbClr val="C00000"/>
                </a:solidFill>
              </a:rPr>
              <a:t>Wounded - 6</a:t>
            </a:r>
          </a:p>
        </p:txBody>
      </p:sp>
      <p:sp>
        <p:nvSpPr>
          <p:cNvPr id="65546" name="TextBox 37"/>
          <p:cNvSpPr txBox="1">
            <a:spLocks noChangeArrowheads="1"/>
          </p:cNvSpPr>
          <p:nvPr/>
        </p:nvSpPr>
        <p:spPr bwMode="auto">
          <a:xfrm>
            <a:off x="4495800" y="4343400"/>
            <a:ext cx="1752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207 – </a:t>
            </a:r>
            <a:r>
              <a:rPr lang="en-US" b="1" i="1">
                <a:solidFill>
                  <a:srgbClr val="009900"/>
                </a:solidFill>
              </a:rPr>
              <a:t>13 Present</a:t>
            </a:r>
          </a:p>
          <a:p>
            <a:r>
              <a:rPr lang="en-US" b="1">
                <a:solidFill>
                  <a:srgbClr val="C00000"/>
                </a:solidFill>
              </a:rPr>
              <a:t>Killed – 5</a:t>
            </a:r>
          </a:p>
          <a:p>
            <a:r>
              <a:rPr lang="en-US" b="1">
                <a:solidFill>
                  <a:srgbClr val="C00000"/>
                </a:solidFill>
              </a:rPr>
              <a:t>Wounded - 6</a:t>
            </a:r>
          </a:p>
        </p:txBody>
      </p:sp>
      <p:sp>
        <p:nvSpPr>
          <p:cNvPr id="65547" name="TextBox 38"/>
          <p:cNvSpPr txBox="1">
            <a:spLocks noChangeArrowheads="1"/>
          </p:cNvSpPr>
          <p:nvPr/>
        </p:nvSpPr>
        <p:spPr bwMode="auto">
          <a:xfrm>
            <a:off x="6477000" y="4343400"/>
            <a:ext cx="1981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205 – </a:t>
            </a:r>
          </a:p>
          <a:p>
            <a:r>
              <a:rPr lang="en-US" b="1" i="1">
                <a:solidFill>
                  <a:srgbClr val="009900"/>
                </a:solidFill>
              </a:rPr>
              <a:t>12 Present</a:t>
            </a:r>
          </a:p>
          <a:p>
            <a:r>
              <a:rPr lang="en-US" b="1">
                <a:solidFill>
                  <a:srgbClr val="C00000"/>
                </a:solidFill>
              </a:rPr>
              <a:t>Killed – 0</a:t>
            </a:r>
          </a:p>
          <a:p>
            <a:r>
              <a:rPr lang="en-US" b="1">
                <a:solidFill>
                  <a:srgbClr val="C00000"/>
                </a:solidFill>
              </a:rPr>
              <a:t>Wounded – 0 </a:t>
            </a:r>
          </a:p>
        </p:txBody>
      </p:sp>
      <p:sp>
        <p:nvSpPr>
          <p:cNvPr id="65548" name="TextBox 39"/>
          <p:cNvSpPr txBox="1">
            <a:spLocks noChangeArrowheads="1"/>
          </p:cNvSpPr>
          <p:nvPr/>
        </p:nvSpPr>
        <p:spPr bwMode="auto">
          <a:xfrm>
            <a:off x="2286000" y="35814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Hallway</a:t>
            </a:r>
            <a:endParaRPr lang="en-US" b="1">
              <a:solidFill>
                <a:srgbClr val="C00000"/>
              </a:solidFill>
            </a:endParaRPr>
          </a:p>
        </p:txBody>
      </p:sp>
      <p:sp>
        <p:nvSpPr>
          <p:cNvPr id="65549" name="TextBox 40"/>
          <p:cNvSpPr txBox="1">
            <a:spLocks noChangeArrowheads="1"/>
          </p:cNvSpPr>
          <p:nvPr/>
        </p:nvSpPr>
        <p:spPr bwMode="auto">
          <a:xfrm>
            <a:off x="3124200" y="5791200"/>
            <a:ext cx="556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200" b="1" i="1">
                <a:solidFill>
                  <a:srgbClr val="C00000"/>
                </a:solidFill>
              </a:rPr>
              <a:t>Room 205 Barricaded!</a:t>
            </a:r>
          </a:p>
        </p:txBody>
      </p:sp>
      <p:sp>
        <p:nvSpPr>
          <p:cNvPr id="65550" name="Text Box 24"/>
          <p:cNvSpPr txBox="1">
            <a:spLocks noChangeArrowheads="1"/>
          </p:cNvSpPr>
          <p:nvPr/>
        </p:nvSpPr>
        <p:spPr bwMode="auto">
          <a:xfrm>
            <a:off x="6400800" y="4038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accent2"/>
                </a:solidFill>
                <a:latin typeface="Arial Black" pitchFamily="34" charset="0"/>
              </a:rPr>
              <a:t>5</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2590800" y="457200"/>
            <a:ext cx="6096000" cy="1295400"/>
          </a:xfrm>
        </p:spPr>
        <p:txBody>
          <a:bodyPr anchor="ctr"/>
          <a:lstStyle/>
          <a:p>
            <a:r>
              <a:rPr lang="en-US" sz="2900" smtClean="0">
                <a:latin typeface="Georgia" pitchFamily="18" charset="0"/>
              </a:rPr>
              <a:t>THE Lesson from VT:</a:t>
            </a:r>
            <a:br>
              <a:rPr lang="en-US" sz="2900" smtClean="0">
                <a:latin typeface="Georgia" pitchFamily="18" charset="0"/>
              </a:rPr>
            </a:br>
            <a:r>
              <a:rPr lang="en-US" sz="2900" smtClean="0">
                <a:solidFill>
                  <a:srgbClr val="C00000"/>
                </a:solidFill>
                <a:latin typeface="Georgia" pitchFamily="18" charset="0"/>
              </a:rPr>
              <a:t> </a:t>
            </a:r>
            <a:r>
              <a:rPr lang="en-US" sz="2900" b="1" smtClean="0">
                <a:solidFill>
                  <a:srgbClr val="C00000"/>
                </a:solidFill>
                <a:latin typeface="Georgia" pitchFamily="18" charset="0"/>
              </a:rPr>
              <a:t>2 vs. 28</a:t>
            </a:r>
            <a:br>
              <a:rPr lang="en-US" sz="2900" b="1" smtClean="0">
                <a:solidFill>
                  <a:srgbClr val="C00000"/>
                </a:solidFill>
                <a:latin typeface="Georgia" pitchFamily="18" charset="0"/>
              </a:rPr>
            </a:br>
            <a:r>
              <a:rPr lang="en-US" sz="2900" b="1" smtClean="0">
                <a:solidFill>
                  <a:srgbClr val="C00000"/>
                </a:solidFill>
                <a:latin typeface="Georgia" pitchFamily="18" charset="0"/>
              </a:rPr>
              <a:t>Proactive vs. Passive</a:t>
            </a:r>
          </a:p>
        </p:txBody>
      </p:sp>
      <p:grpSp>
        <p:nvGrpSpPr>
          <p:cNvPr id="66563" name="Group 4"/>
          <p:cNvGrpSpPr>
            <a:grpSpLocks noGrp="1" noChangeAspect="1"/>
          </p:cNvGrpSpPr>
          <p:nvPr>
            <p:ph idx="4294967295"/>
          </p:nvPr>
        </p:nvGrpSpPr>
        <p:grpSpPr bwMode="auto">
          <a:xfrm>
            <a:off x="301625" y="1524000"/>
            <a:ext cx="8534400" cy="4598988"/>
            <a:chOff x="2527" y="1455"/>
            <a:chExt cx="7200" cy="3086"/>
          </a:xfrm>
        </p:grpSpPr>
        <p:sp>
          <p:nvSpPr>
            <p:cNvPr id="66575" name="AutoShape 5"/>
            <p:cNvSpPr>
              <a:spLocks noChangeAspect="1" noChangeArrowheads="1"/>
            </p:cNvSpPr>
            <p:nvPr/>
          </p:nvSpPr>
          <p:spPr bwMode="auto">
            <a:xfrm>
              <a:off x="2527" y="1455"/>
              <a:ext cx="7200" cy="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IN" b="1">
                <a:latin typeface="Army" pitchFamily="2" charset="0"/>
              </a:endParaRPr>
            </a:p>
          </p:txBody>
        </p:sp>
        <p:sp>
          <p:nvSpPr>
            <p:cNvPr id="47119" name="Rectangle 6"/>
            <p:cNvSpPr>
              <a:spLocks noChangeArrowheads="1"/>
            </p:cNvSpPr>
            <p:nvPr/>
          </p:nvSpPr>
          <p:spPr bwMode="auto">
            <a:xfrm>
              <a:off x="2677" y="1609"/>
              <a:ext cx="6900" cy="2624"/>
            </a:xfrm>
            <a:prstGeom prst="rect">
              <a:avLst/>
            </a:prstGeom>
            <a:solidFill>
              <a:srgbClr val="FFFFFF"/>
            </a:solidFill>
            <a:ln w="9525">
              <a:solidFill>
                <a:srgbClr val="000000"/>
              </a:solidFill>
              <a:miter lim="800000"/>
              <a:headEnd/>
              <a:tailEnd/>
            </a:ln>
          </p:spPr>
          <p:txBody>
            <a:bodyPr/>
            <a:lstStyle/>
            <a:p>
              <a:pPr eaLnBrk="0" hangingPunct="0">
                <a:defRPr/>
              </a:pPr>
              <a:endParaRPr lang="en-US" b="1" dirty="0">
                <a:latin typeface="+mn-lt"/>
                <a:cs typeface="+mn-cs"/>
              </a:endParaRPr>
            </a:p>
          </p:txBody>
        </p:sp>
        <p:sp>
          <p:nvSpPr>
            <p:cNvPr id="66577" name="Line 7"/>
            <p:cNvSpPr>
              <a:spLocks noChangeShapeType="1"/>
            </p:cNvSpPr>
            <p:nvPr/>
          </p:nvSpPr>
          <p:spPr bwMode="auto">
            <a:xfrm>
              <a:off x="2677" y="3152"/>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8" name="Line 8"/>
            <p:cNvSpPr>
              <a:spLocks noChangeShapeType="1"/>
            </p:cNvSpPr>
            <p:nvPr/>
          </p:nvSpPr>
          <p:spPr bwMode="auto">
            <a:xfrm>
              <a:off x="2677" y="2689"/>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9" name="Line 10"/>
            <p:cNvSpPr>
              <a:spLocks noChangeShapeType="1"/>
            </p:cNvSpPr>
            <p:nvPr/>
          </p:nvSpPr>
          <p:spPr bwMode="auto">
            <a:xfrm>
              <a:off x="4327" y="1611"/>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0" name="Line 11"/>
            <p:cNvSpPr>
              <a:spLocks noChangeShapeType="1"/>
            </p:cNvSpPr>
            <p:nvPr/>
          </p:nvSpPr>
          <p:spPr bwMode="auto">
            <a:xfrm flipV="1">
              <a:off x="5927"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1" name="Line 12"/>
            <p:cNvSpPr>
              <a:spLocks noChangeShapeType="1"/>
            </p:cNvSpPr>
            <p:nvPr/>
          </p:nvSpPr>
          <p:spPr bwMode="auto">
            <a:xfrm flipV="1">
              <a:off x="7660"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2" name="Line 14"/>
            <p:cNvSpPr>
              <a:spLocks noChangeShapeType="1"/>
            </p:cNvSpPr>
            <p:nvPr/>
          </p:nvSpPr>
          <p:spPr bwMode="auto">
            <a:xfrm flipV="1">
              <a:off x="43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3" name="Line 15"/>
            <p:cNvSpPr>
              <a:spLocks noChangeShapeType="1"/>
            </p:cNvSpPr>
            <p:nvPr/>
          </p:nvSpPr>
          <p:spPr bwMode="auto">
            <a:xfrm flipV="1">
              <a:off x="59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4" name="Line 16"/>
            <p:cNvSpPr>
              <a:spLocks noChangeShapeType="1"/>
            </p:cNvSpPr>
            <p:nvPr/>
          </p:nvSpPr>
          <p:spPr bwMode="auto">
            <a:xfrm flipV="1">
              <a:off x="7660"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6564" name="TextBox 30"/>
          <p:cNvSpPr txBox="1">
            <a:spLocks noChangeArrowheads="1"/>
          </p:cNvSpPr>
          <p:nvPr/>
        </p:nvSpPr>
        <p:spPr bwMode="auto">
          <a:xfrm>
            <a:off x="914400" y="21336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210</a:t>
            </a:r>
          </a:p>
          <a:p>
            <a:r>
              <a:rPr lang="en-US" b="1">
                <a:solidFill>
                  <a:srgbClr val="777777"/>
                </a:solidFill>
              </a:rPr>
              <a:t>No Class</a:t>
            </a:r>
          </a:p>
        </p:txBody>
      </p:sp>
      <p:sp>
        <p:nvSpPr>
          <p:cNvPr id="66565" name="TextBox 31"/>
          <p:cNvSpPr txBox="1">
            <a:spLocks noChangeArrowheads="1"/>
          </p:cNvSpPr>
          <p:nvPr/>
        </p:nvSpPr>
        <p:spPr bwMode="auto">
          <a:xfrm>
            <a:off x="914400" y="4419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Offices</a:t>
            </a:r>
          </a:p>
        </p:txBody>
      </p:sp>
      <p:sp>
        <p:nvSpPr>
          <p:cNvPr id="66566" name="TextBox 32"/>
          <p:cNvSpPr txBox="1">
            <a:spLocks noChangeArrowheads="1"/>
          </p:cNvSpPr>
          <p:nvPr/>
        </p:nvSpPr>
        <p:spPr bwMode="auto">
          <a:xfrm>
            <a:off x="2667000" y="1981200"/>
            <a:ext cx="160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206 -  </a:t>
            </a:r>
            <a:r>
              <a:rPr lang="en-US" b="1" i="1">
                <a:solidFill>
                  <a:srgbClr val="009900"/>
                </a:solidFill>
              </a:rPr>
              <a:t>14 Present</a:t>
            </a:r>
          </a:p>
          <a:p>
            <a:r>
              <a:rPr lang="en-US" b="1">
                <a:solidFill>
                  <a:srgbClr val="C00000"/>
                </a:solidFill>
              </a:rPr>
              <a:t>Killed – 10</a:t>
            </a:r>
          </a:p>
          <a:p>
            <a:r>
              <a:rPr lang="en-US" b="1">
                <a:solidFill>
                  <a:srgbClr val="C00000"/>
                </a:solidFill>
              </a:rPr>
              <a:t>Wounded -2</a:t>
            </a:r>
          </a:p>
        </p:txBody>
      </p:sp>
      <p:sp>
        <p:nvSpPr>
          <p:cNvPr id="66567" name="TextBox 34"/>
          <p:cNvSpPr txBox="1">
            <a:spLocks noChangeArrowheads="1"/>
          </p:cNvSpPr>
          <p:nvPr/>
        </p:nvSpPr>
        <p:spPr bwMode="auto">
          <a:xfrm>
            <a:off x="4495800" y="2057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204 – </a:t>
            </a:r>
            <a:endParaRPr lang="en-US" b="1">
              <a:solidFill>
                <a:srgbClr val="C00000"/>
              </a:solidFill>
            </a:endParaRPr>
          </a:p>
        </p:txBody>
      </p:sp>
      <p:sp>
        <p:nvSpPr>
          <p:cNvPr id="66568" name="TextBox 35"/>
          <p:cNvSpPr txBox="1">
            <a:spLocks noChangeArrowheads="1"/>
          </p:cNvSpPr>
          <p:nvPr/>
        </p:nvSpPr>
        <p:spPr bwMode="auto">
          <a:xfrm>
            <a:off x="6705600" y="2362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200 </a:t>
            </a:r>
          </a:p>
          <a:p>
            <a:r>
              <a:rPr lang="en-US" b="1">
                <a:solidFill>
                  <a:srgbClr val="777777"/>
                </a:solidFill>
              </a:rPr>
              <a:t>No Class</a:t>
            </a:r>
          </a:p>
        </p:txBody>
      </p:sp>
      <p:sp>
        <p:nvSpPr>
          <p:cNvPr id="66569" name="TextBox 36"/>
          <p:cNvSpPr txBox="1">
            <a:spLocks noChangeArrowheads="1"/>
          </p:cNvSpPr>
          <p:nvPr/>
        </p:nvSpPr>
        <p:spPr bwMode="auto">
          <a:xfrm>
            <a:off x="2590800" y="4343400"/>
            <a:ext cx="1676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211 – </a:t>
            </a:r>
            <a:r>
              <a:rPr lang="en-US" b="1" i="1">
                <a:solidFill>
                  <a:srgbClr val="009900"/>
                </a:solidFill>
              </a:rPr>
              <a:t>19 Present</a:t>
            </a:r>
          </a:p>
          <a:p>
            <a:r>
              <a:rPr lang="en-US" b="1">
                <a:solidFill>
                  <a:srgbClr val="C00000"/>
                </a:solidFill>
              </a:rPr>
              <a:t>Killed – 12</a:t>
            </a:r>
          </a:p>
          <a:p>
            <a:r>
              <a:rPr lang="en-US" b="1">
                <a:solidFill>
                  <a:srgbClr val="C00000"/>
                </a:solidFill>
              </a:rPr>
              <a:t>Wounded - 6</a:t>
            </a:r>
          </a:p>
        </p:txBody>
      </p:sp>
      <p:sp>
        <p:nvSpPr>
          <p:cNvPr id="66570" name="TextBox 37"/>
          <p:cNvSpPr txBox="1">
            <a:spLocks noChangeArrowheads="1"/>
          </p:cNvSpPr>
          <p:nvPr/>
        </p:nvSpPr>
        <p:spPr bwMode="auto">
          <a:xfrm>
            <a:off x="4495800" y="4343400"/>
            <a:ext cx="1752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207 – </a:t>
            </a:r>
            <a:r>
              <a:rPr lang="en-US" b="1" i="1">
                <a:solidFill>
                  <a:srgbClr val="009900"/>
                </a:solidFill>
              </a:rPr>
              <a:t>13 Present</a:t>
            </a:r>
          </a:p>
          <a:p>
            <a:r>
              <a:rPr lang="en-US" b="1">
                <a:solidFill>
                  <a:srgbClr val="C00000"/>
                </a:solidFill>
              </a:rPr>
              <a:t>Killed – 5</a:t>
            </a:r>
          </a:p>
          <a:p>
            <a:r>
              <a:rPr lang="en-US" b="1">
                <a:solidFill>
                  <a:srgbClr val="C00000"/>
                </a:solidFill>
              </a:rPr>
              <a:t>Wounded - 6</a:t>
            </a:r>
          </a:p>
        </p:txBody>
      </p:sp>
      <p:sp>
        <p:nvSpPr>
          <p:cNvPr id="66571" name="TextBox 38"/>
          <p:cNvSpPr txBox="1">
            <a:spLocks noChangeArrowheads="1"/>
          </p:cNvSpPr>
          <p:nvPr/>
        </p:nvSpPr>
        <p:spPr bwMode="auto">
          <a:xfrm>
            <a:off x="6477000" y="4343400"/>
            <a:ext cx="1981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205 – </a:t>
            </a:r>
          </a:p>
          <a:p>
            <a:r>
              <a:rPr lang="en-US" b="1" i="1">
                <a:solidFill>
                  <a:srgbClr val="009900"/>
                </a:solidFill>
              </a:rPr>
              <a:t>12 Present</a:t>
            </a:r>
          </a:p>
          <a:p>
            <a:r>
              <a:rPr lang="en-US" b="1">
                <a:solidFill>
                  <a:srgbClr val="C00000"/>
                </a:solidFill>
              </a:rPr>
              <a:t>Killed – 0</a:t>
            </a:r>
          </a:p>
          <a:p>
            <a:r>
              <a:rPr lang="en-US" b="1">
                <a:solidFill>
                  <a:srgbClr val="C00000"/>
                </a:solidFill>
              </a:rPr>
              <a:t>Wounded – 0 </a:t>
            </a:r>
          </a:p>
        </p:txBody>
      </p:sp>
      <p:sp>
        <p:nvSpPr>
          <p:cNvPr id="66572" name="TextBox 39"/>
          <p:cNvSpPr txBox="1">
            <a:spLocks noChangeArrowheads="1"/>
          </p:cNvSpPr>
          <p:nvPr/>
        </p:nvSpPr>
        <p:spPr bwMode="auto">
          <a:xfrm>
            <a:off x="2286000" y="35814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Hallway</a:t>
            </a:r>
            <a:endParaRPr lang="en-US" b="1">
              <a:solidFill>
                <a:srgbClr val="C00000"/>
              </a:solidFill>
            </a:endParaRPr>
          </a:p>
        </p:txBody>
      </p:sp>
      <p:sp>
        <p:nvSpPr>
          <p:cNvPr id="66573" name="TextBox 40"/>
          <p:cNvSpPr txBox="1">
            <a:spLocks noChangeArrowheads="1"/>
          </p:cNvSpPr>
          <p:nvPr/>
        </p:nvSpPr>
        <p:spPr bwMode="auto">
          <a:xfrm>
            <a:off x="3124200" y="5791200"/>
            <a:ext cx="556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200" b="1" i="1">
                <a:solidFill>
                  <a:srgbClr val="C00000"/>
                </a:solidFill>
              </a:rPr>
              <a:t>Room 207 Now Barricaded!</a:t>
            </a:r>
          </a:p>
        </p:txBody>
      </p:sp>
      <p:sp>
        <p:nvSpPr>
          <p:cNvPr id="66574" name="Text Box 24"/>
          <p:cNvSpPr txBox="1">
            <a:spLocks noChangeArrowheads="1"/>
          </p:cNvSpPr>
          <p:nvPr/>
        </p:nvSpPr>
        <p:spPr bwMode="auto">
          <a:xfrm>
            <a:off x="4343400" y="4038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accent2"/>
                </a:solidFill>
                <a:latin typeface="Arial Black" pitchFamily="34" charset="0"/>
              </a:rPr>
              <a:t>6</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331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3316" name="Text Box 4"/>
          <p:cNvSpPr txBox="1">
            <a:spLocks noChangeArrowheads="1"/>
          </p:cNvSpPr>
          <p:nvPr/>
        </p:nvSpPr>
        <p:spPr bwMode="auto">
          <a:xfrm>
            <a:off x="5181600" y="228600"/>
            <a:ext cx="38100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t>…. at about 10:45 a.m., a student walked into the cafeteria and pulled out a gun. He fired one shot before being grabbed by teachers, and then another shot went off as teachers grabbed him, Johnson said. </a:t>
            </a:r>
          </a:p>
          <a:p>
            <a:pPr algn="ctr" eaLnBrk="1" hangingPunct="1"/>
            <a:endParaRPr lang="en-US" sz="2000" b="1"/>
          </a:p>
          <a:p>
            <a:pPr algn="ctr" eaLnBrk="1" hangingPunct="1"/>
            <a:r>
              <a:rPr lang="en-US" sz="2000" b="1"/>
              <a:t>"We have some heroic and brave faculty members," Schools Superintendent Dallas Dance said. "They responded very quickly to minimize damage." </a:t>
            </a:r>
          </a:p>
          <a:p>
            <a:pPr algn="ctr" eaLnBrk="1" hangingPunct="1"/>
            <a:endParaRPr lang="en-US" sz="2000" b="1"/>
          </a:p>
          <a:p>
            <a:pPr algn="ctr" eaLnBrk="1" hangingPunct="1"/>
            <a:r>
              <a:rPr lang="en-US" sz="2000" b="1"/>
              <a:t>The school was evacuated, and students were escorted to a nearby shopping center and middle school.</a:t>
            </a:r>
          </a:p>
        </p:txBody>
      </p:sp>
      <p:pic>
        <p:nvPicPr>
          <p:cNvPr id="13317" name="Picture 7" descr="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78063"/>
            <a:ext cx="4800600"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8"/>
          <p:cNvSpPr txBox="1">
            <a:spLocks noChangeArrowheads="1"/>
          </p:cNvSpPr>
          <p:nvPr/>
        </p:nvSpPr>
        <p:spPr bwMode="auto">
          <a:xfrm>
            <a:off x="152400" y="228600"/>
            <a:ext cx="4800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t>August 27, 2012, Maryland</a:t>
            </a:r>
          </a:p>
          <a:p>
            <a:pPr algn="ctr" eaLnBrk="1" hangingPunct="1"/>
            <a:endParaRPr lang="en-US" b="1"/>
          </a:p>
          <a:p>
            <a:pPr algn="ctr" eaLnBrk="1" hangingPunct="1"/>
            <a:r>
              <a:rPr lang="en-US" sz="3200" b="1"/>
              <a:t>Student shot on </a:t>
            </a:r>
          </a:p>
          <a:p>
            <a:pPr algn="ctr" eaLnBrk="1" hangingPunct="1"/>
            <a:r>
              <a:rPr lang="en-US" sz="3200" b="1"/>
              <a:t>first day of school</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2590800" y="457200"/>
            <a:ext cx="6096000" cy="1295400"/>
          </a:xfrm>
        </p:spPr>
        <p:txBody>
          <a:bodyPr anchor="ctr"/>
          <a:lstStyle/>
          <a:p>
            <a:r>
              <a:rPr lang="en-US" sz="2900" smtClean="0">
                <a:latin typeface="Georgia" pitchFamily="18" charset="0"/>
              </a:rPr>
              <a:t>THE Lesson from VT:</a:t>
            </a:r>
            <a:br>
              <a:rPr lang="en-US" sz="2900" smtClean="0">
                <a:latin typeface="Georgia" pitchFamily="18" charset="0"/>
              </a:rPr>
            </a:br>
            <a:r>
              <a:rPr lang="en-US" sz="2900" smtClean="0">
                <a:solidFill>
                  <a:srgbClr val="C00000"/>
                </a:solidFill>
                <a:latin typeface="Georgia" pitchFamily="18" charset="0"/>
              </a:rPr>
              <a:t> </a:t>
            </a:r>
            <a:r>
              <a:rPr lang="en-US" sz="2900" b="1" smtClean="0">
                <a:solidFill>
                  <a:srgbClr val="C00000"/>
                </a:solidFill>
                <a:latin typeface="Georgia" pitchFamily="18" charset="0"/>
              </a:rPr>
              <a:t>2 vs. 28</a:t>
            </a:r>
            <a:br>
              <a:rPr lang="en-US" sz="2900" b="1" smtClean="0">
                <a:solidFill>
                  <a:srgbClr val="C00000"/>
                </a:solidFill>
                <a:latin typeface="Georgia" pitchFamily="18" charset="0"/>
              </a:rPr>
            </a:br>
            <a:r>
              <a:rPr lang="en-US" sz="2900" b="1" smtClean="0">
                <a:solidFill>
                  <a:srgbClr val="C00000"/>
                </a:solidFill>
                <a:latin typeface="Georgia" pitchFamily="18" charset="0"/>
              </a:rPr>
              <a:t>Proactive vs. Passive</a:t>
            </a:r>
          </a:p>
        </p:txBody>
      </p:sp>
      <p:grpSp>
        <p:nvGrpSpPr>
          <p:cNvPr id="67587" name="Group 4"/>
          <p:cNvGrpSpPr>
            <a:grpSpLocks noGrp="1" noChangeAspect="1"/>
          </p:cNvGrpSpPr>
          <p:nvPr>
            <p:ph idx="4294967295"/>
          </p:nvPr>
        </p:nvGrpSpPr>
        <p:grpSpPr bwMode="auto">
          <a:xfrm>
            <a:off x="301625" y="1524000"/>
            <a:ext cx="8534400" cy="4598988"/>
            <a:chOff x="2527" y="1455"/>
            <a:chExt cx="7200" cy="3086"/>
          </a:xfrm>
        </p:grpSpPr>
        <p:sp>
          <p:nvSpPr>
            <p:cNvPr id="67599" name="AutoShape 5"/>
            <p:cNvSpPr>
              <a:spLocks noChangeAspect="1" noChangeArrowheads="1"/>
            </p:cNvSpPr>
            <p:nvPr/>
          </p:nvSpPr>
          <p:spPr bwMode="auto">
            <a:xfrm>
              <a:off x="2527" y="1455"/>
              <a:ext cx="7200" cy="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IN" b="1">
                <a:latin typeface="Army" pitchFamily="2" charset="0"/>
              </a:endParaRPr>
            </a:p>
          </p:txBody>
        </p:sp>
        <p:sp>
          <p:nvSpPr>
            <p:cNvPr id="47119" name="Rectangle 6"/>
            <p:cNvSpPr>
              <a:spLocks noChangeArrowheads="1"/>
            </p:cNvSpPr>
            <p:nvPr/>
          </p:nvSpPr>
          <p:spPr bwMode="auto">
            <a:xfrm>
              <a:off x="2677" y="1609"/>
              <a:ext cx="6900" cy="2624"/>
            </a:xfrm>
            <a:prstGeom prst="rect">
              <a:avLst/>
            </a:prstGeom>
            <a:solidFill>
              <a:srgbClr val="FFFFFF"/>
            </a:solidFill>
            <a:ln w="9525">
              <a:solidFill>
                <a:srgbClr val="000000"/>
              </a:solidFill>
              <a:miter lim="800000"/>
              <a:headEnd/>
              <a:tailEnd/>
            </a:ln>
          </p:spPr>
          <p:txBody>
            <a:bodyPr/>
            <a:lstStyle/>
            <a:p>
              <a:pPr eaLnBrk="0" hangingPunct="0">
                <a:defRPr/>
              </a:pPr>
              <a:endParaRPr lang="en-US" b="1" dirty="0">
                <a:latin typeface="+mn-lt"/>
                <a:cs typeface="+mn-cs"/>
              </a:endParaRPr>
            </a:p>
          </p:txBody>
        </p:sp>
        <p:sp>
          <p:nvSpPr>
            <p:cNvPr id="67601" name="Line 7"/>
            <p:cNvSpPr>
              <a:spLocks noChangeShapeType="1"/>
            </p:cNvSpPr>
            <p:nvPr/>
          </p:nvSpPr>
          <p:spPr bwMode="auto">
            <a:xfrm>
              <a:off x="2677" y="3152"/>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2" name="Line 8"/>
            <p:cNvSpPr>
              <a:spLocks noChangeShapeType="1"/>
            </p:cNvSpPr>
            <p:nvPr/>
          </p:nvSpPr>
          <p:spPr bwMode="auto">
            <a:xfrm>
              <a:off x="2677" y="2689"/>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3" name="Line 10"/>
            <p:cNvSpPr>
              <a:spLocks noChangeShapeType="1"/>
            </p:cNvSpPr>
            <p:nvPr/>
          </p:nvSpPr>
          <p:spPr bwMode="auto">
            <a:xfrm>
              <a:off x="4327" y="1611"/>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4" name="Line 11"/>
            <p:cNvSpPr>
              <a:spLocks noChangeShapeType="1"/>
            </p:cNvSpPr>
            <p:nvPr/>
          </p:nvSpPr>
          <p:spPr bwMode="auto">
            <a:xfrm flipV="1">
              <a:off x="5927"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5" name="Line 12"/>
            <p:cNvSpPr>
              <a:spLocks noChangeShapeType="1"/>
            </p:cNvSpPr>
            <p:nvPr/>
          </p:nvSpPr>
          <p:spPr bwMode="auto">
            <a:xfrm flipV="1">
              <a:off x="7660"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6" name="Line 14"/>
            <p:cNvSpPr>
              <a:spLocks noChangeShapeType="1"/>
            </p:cNvSpPr>
            <p:nvPr/>
          </p:nvSpPr>
          <p:spPr bwMode="auto">
            <a:xfrm flipV="1">
              <a:off x="43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7" name="Line 15"/>
            <p:cNvSpPr>
              <a:spLocks noChangeShapeType="1"/>
            </p:cNvSpPr>
            <p:nvPr/>
          </p:nvSpPr>
          <p:spPr bwMode="auto">
            <a:xfrm flipV="1">
              <a:off x="59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8" name="Line 16"/>
            <p:cNvSpPr>
              <a:spLocks noChangeShapeType="1"/>
            </p:cNvSpPr>
            <p:nvPr/>
          </p:nvSpPr>
          <p:spPr bwMode="auto">
            <a:xfrm flipV="1">
              <a:off x="7660"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7588" name="TextBox 30"/>
          <p:cNvSpPr txBox="1">
            <a:spLocks noChangeArrowheads="1"/>
          </p:cNvSpPr>
          <p:nvPr/>
        </p:nvSpPr>
        <p:spPr bwMode="auto">
          <a:xfrm>
            <a:off x="914400" y="21336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210</a:t>
            </a:r>
          </a:p>
          <a:p>
            <a:r>
              <a:rPr lang="en-US" b="1">
                <a:solidFill>
                  <a:srgbClr val="777777"/>
                </a:solidFill>
              </a:rPr>
              <a:t>No Class</a:t>
            </a:r>
          </a:p>
        </p:txBody>
      </p:sp>
      <p:sp>
        <p:nvSpPr>
          <p:cNvPr id="67589" name="TextBox 31"/>
          <p:cNvSpPr txBox="1">
            <a:spLocks noChangeArrowheads="1"/>
          </p:cNvSpPr>
          <p:nvPr/>
        </p:nvSpPr>
        <p:spPr bwMode="auto">
          <a:xfrm>
            <a:off x="914400" y="4419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Offices</a:t>
            </a:r>
          </a:p>
        </p:txBody>
      </p:sp>
      <p:sp>
        <p:nvSpPr>
          <p:cNvPr id="67590" name="TextBox 32"/>
          <p:cNvSpPr txBox="1">
            <a:spLocks noChangeArrowheads="1"/>
          </p:cNvSpPr>
          <p:nvPr/>
        </p:nvSpPr>
        <p:spPr bwMode="auto">
          <a:xfrm>
            <a:off x="2667000" y="1981200"/>
            <a:ext cx="160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206 -  </a:t>
            </a:r>
            <a:r>
              <a:rPr lang="en-US" b="1" i="1">
                <a:solidFill>
                  <a:srgbClr val="009900"/>
                </a:solidFill>
              </a:rPr>
              <a:t>14 Present</a:t>
            </a:r>
          </a:p>
          <a:p>
            <a:r>
              <a:rPr lang="en-US" b="1">
                <a:solidFill>
                  <a:srgbClr val="C00000"/>
                </a:solidFill>
              </a:rPr>
              <a:t>Killed – 10</a:t>
            </a:r>
          </a:p>
          <a:p>
            <a:r>
              <a:rPr lang="en-US" b="1">
                <a:solidFill>
                  <a:srgbClr val="C00000"/>
                </a:solidFill>
              </a:rPr>
              <a:t>Wounded -2</a:t>
            </a:r>
          </a:p>
        </p:txBody>
      </p:sp>
      <p:sp>
        <p:nvSpPr>
          <p:cNvPr id="67591" name="TextBox 34"/>
          <p:cNvSpPr txBox="1">
            <a:spLocks noChangeArrowheads="1"/>
          </p:cNvSpPr>
          <p:nvPr/>
        </p:nvSpPr>
        <p:spPr bwMode="auto">
          <a:xfrm>
            <a:off x="4495800" y="2057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204 – </a:t>
            </a:r>
            <a:endParaRPr lang="en-US" b="1">
              <a:solidFill>
                <a:srgbClr val="C00000"/>
              </a:solidFill>
            </a:endParaRPr>
          </a:p>
        </p:txBody>
      </p:sp>
      <p:sp>
        <p:nvSpPr>
          <p:cNvPr id="67592" name="TextBox 35"/>
          <p:cNvSpPr txBox="1">
            <a:spLocks noChangeArrowheads="1"/>
          </p:cNvSpPr>
          <p:nvPr/>
        </p:nvSpPr>
        <p:spPr bwMode="auto">
          <a:xfrm>
            <a:off x="6705600" y="2362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200 </a:t>
            </a:r>
          </a:p>
          <a:p>
            <a:r>
              <a:rPr lang="en-US" b="1">
                <a:solidFill>
                  <a:srgbClr val="777777"/>
                </a:solidFill>
              </a:rPr>
              <a:t>No Class</a:t>
            </a:r>
          </a:p>
        </p:txBody>
      </p:sp>
      <p:sp>
        <p:nvSpPr>
          <p:cNvPr id="67593" name="TextBox 36"/>
          <p:cNvSpPr txBox="1">
            <a:spLocks noChangeArrowheads="1"/>
          </p:cNvSpPr>
          <p:nvPr/>
        </p:nvSpPr>
        <p:spPr bwMode="auto">
          <a:xfrm>
            <a:off x="2590800" y="4343400"/>
            <a:ext cx="1676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211 – </a:t>
            </a:r>
            <a:r>
              <a:rPr lang="en-US" b="1" i="1">
                <a:solidFill>
                  <a:srgbClr val="009900"/>
                </a:solidFill>
              </a:rPr>
              <a:t>19 Present</a:t>
            </a:r>
          </a:p>
          <a:p>
            <a:r>
              <a:rPr lang="en-US" b="1">
                <a:solidFill>
                  <a:srgbClr val="C00000"/>
                </a:solidFill>
              </a:rPr>
              <a:t>Killed – 12</a:t>
            </a:r>
          </a:p>
          <a:p>
            <a:r>
              <a:rPr lang="en-US" b="1">
                <a:solidFill>
                  <a:srgbClr val="C00000"/>
                </a:solidFill>
              </a:rPr>
              <a:t>Wounded - 6</a:t>
            </a:r>
          </a:p>
        </p:txBody>
      </p:sp>
      <p:sp>
        <p:nvSpPr>
          <p:cNvPr id="67594" name="TextBox 37"/>
          <p:cNvSpPr txBox="1">
            <a:spLocks noChangeArrowheads="1"/>
          </p:cNvSpPr>
          <p:nvPr/>
        </p:nvSpPr>
        <p:spPr bwMode="auto">
          <a:xfrm>
            <a:off x="4495800" y="4343400"/>
            <a:ext cx="1752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207 – </a:t>
            </a:r>
            <a:r>
              <a:rPr lang="en-US" b="1" i="1">
                <a:solidFill>
                  <a:srgbClr val="009900"/>
                </a:solidFill>
              </a:rPr>
              <a:t>13 Present</a:t>
            </a:r>
          </a:p>
          <a:p>
            <a:r>
              <a:rPr lang="en-US" b="1">
                <a:solidFill>
                  <a:srgbClr val="C00000"/>
                </a:solidFill>
              </a:rPr>
              <a:t>Killed – 5</a:t>
            </a:r>
          </a:p>
          <a:p>
            <a:r>
              <a:rPr lang="en-US" b="1">
                <a:solidFill>
                  <a:srgbClr val="C00000"/>
                </a:solidFill>
              </a:rPr>
              <a:t>Wounded - 6</a:t>
            </a:r>
          </a:p>
        </p:txBody>
      </p:sp>
      <p:sp>
        <p:nvSpPr>
          <p:cNvPr id="67595" name="TextBox 38"/>
          <p:cNvSpPr txBox="1">
            <a:spLocks noChangeArrowheads="1"/>
          </p:cNvSpPr>
          <p:nvPr/>
        </p:nvSpPr>
        <p:spPr bwMode="auto">
          <a:xfrm>
            <a:off x="6477000" y="4343400"/>
            <a:ext cx="1981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205 – </a:t>
            </a:r>
          </a:p>
          <a:p>
            <a:r>
              <a:rPr lang="en-US" b="1" i="1">
                <a:solidFill>
                  <a:srgbClr val="009900"/>
                </a:solidFill>
              </a:rPr>
              <a:t>12 Present</a:t>
            </a:r>
          </a:p>
          <a:p>
            <a:r>
              <a:rPr lang="en-US" b="1">
                <a:solidFill>
                  <a:srgbClr val="C00000"/>
                </a:solidFill>
              </a:rPr>
              <a:t>Killed – 0</a:t>
            </a:r>
          </a:p>
          <a:p>
            <a:r>
              <a:rPr lang="en-US" b="1">
                <a:solidFill>
                  <a:srgbClr val="C00000"/>
                </a:solidFill>
              </a:rPr>
              <a:t>Wounded – 0 </a:t>
            </a:r>
          </a:p>
        </p:txBody>
      </p:sp>
      <p:sp>
        <p:nvSpPr>
          <p:cNvPr id="47116" name="TextBox 39"/>
          <p:cNvSpPr txBox="1">
            <a:spLocks noChangeArrowheads="1"/>
          </p:cNvSpPr>
          <p:nvPr/>
        </p:nvSpPr>
        <p:spPr bwMode="auto">
          <a:xfrm>
            <a:off x="2286000" y="3581400"/>
            <a:ext cx="4419600" cy="366713"/>
          </a:xfrm>
          <a:prstGeom prst="rect">
            <a:avLst/>
          </a:prstGeom>
          <a:noFill/>
          <a:ln w="9525">
            <a:noFill/>
            <a:miter lim="800000"/>
            <a:headEnd/>
            <a:tailEnd/>
          </a:ln>
        </p:spPr>
        <p:txBody>
          <a:bodyPr>
            <a:spAutoFit/>
          </a:bodyPr>
          <a:lstStyle/>
          <a:p>
            <a:pPr eaLnBrk="0" hangingPunct="0">
              <a:defRPr/>
            </a:pPr>
            <a:r>
              <a:rPr lang="en-US" b="1" dirty="0">
                <a:latin typeface="+mn-lt"/>
                <a:cs typeface="+mn-cs"/>
              </a:rPr>
              <a:t>Hallway –</a:t>
            </a:r>
            <a:r>
              <a:rPr lang="en-US" b="1" dirty="0">
                <a:solidFill>
                  <a:srgbClr val="C00000"/>
                </a:solidFill>
                <a:latin typeface="+mn-lt"/>
                <a:cs typeface="+mn-cs"/>
              </a:rPr>
              <a:t> Killed 1</a:t>
            </a:r>
          </a:p>
        </p:txBody>
      </p:sp>
      <p:sp>
        <p:nvSpPr>
          <p:cNvPr id="67597" name="TextBox 40"/>
          <p:cNvSpPr txBox="1">
            <a:spLocks noChangeArrowheads="1"/>
          </p:cNvSpPr>
          <p:nvPr/>
        </p:nvSpPr>
        <p:spPr bwMode="auto">
          <a:xfrm>
            <a:off x="3124200" y="5791200"/>
            <a:ext cx="556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200" b="1" i="1">
                <a:solidFill>
                  <a:srgbClr val="C00000"/>
                </a:solidFill>
              </a:rPr>
              <a:t>Room 211 again</a:t>
            </a:r>
          </a:p>
        </p:txBody>
      </p:sp>
      <p:sp>
        <p:nvSpPr>
          <p:cNvPr id="67598" name="Text Box 24"/>
          <p:cNvSpPr txBox="1">
            <a:spLocks noChangeArrowheads="1"/>
          </p:cNvSpPr>
          <p:nvPr/>
        </p:nvSpPr>
        <p:spPr bwMode="auto">
          <a:xfrm>
            <a:off x="2438400" y="4038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accent2"/>
                </a:solidFill>
                <a:latin typeface="Arial Black" pitchFamily="34" charset="0"/>
              </a:rPr>
              <a:t>7</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2590800" y="457200"/>
            <a:ext cx="6096000" cy="1295400"/>
          </a:xfrm>
        </p:spPr>
        <p:txBody>
          <a:bodyPr anchor="ctr"/>
          <a:lstStyle/>
          <a:p>
            <a:r>
              <a:rPr lang="en-US" sz="2900" smtClean="0">
                <a:latin typeface="Georgia" pitchFamily="18" charset="0"/>
              </a:rPr>
              <a:t>THE Lesson from VT:</a:t>
            </a:r>
            <a:br>
              <a:rPr lang="en-US" sz="2900" smtClean="0">
                <a:latin typeface="Georgia" pitchFamily="18" charset="0"/>
              </a:rPr>
            </a:br>
            <a:r>
              <a:rPr lang="en-US" sz="2900" smtClean="0">
                <a:solidFill>
                  <a:srgbClr val="C00000"/>
                </a:solidFill>
                <a:latin typeface="Georgia" pitchFamily="18" charset="0"/>
              </a:rPr>
              <a:t> </a:t>
            </a:r>
            <a:r>
              <a:rPr lang="en-US" sz="2900" b="1" smtClean="0">
                <a:solidFill>
                  <a:srgbClr val="C00000"/>
                </a:solidFill>
                <a:latin typeface="Georgia" pitchFamily="18" charset="0"/>
              </a:rPr>
              <a:t>2 vs. 28</a:t>
            </a:r>
            <a:br>
              <a:rPr lang="en-US" sz="2900" b="1" smtClean="0">
                <a:solidFill>
                  <a:srgbClr val="C00000"/>
                </a:solidFill>
                <a:latin typeface="Georgia" pitchFamily="18" charset="0"/>
              </a:rPr>
            </a:br>
            <a:r>
              <a:rPr lang="en-US" sz="2900" b="1" smtClean="0">
                <a:solidFill>
                  <a:srgbClr val="C00000"/>
                </a:solidFill>
                <a:latin typeface="Georgia" pitchFamily="18" charset="0"/>
              </a:rPr>
              <a:t>Proactive vs. Passive</a:t>
            </a:r>
          </a:p>
        </p:txBody>
      </p:sp>
      <p:grpSp>
        <p:nvGrpSpPr>
          <p:cNvPr id="68611" name="Group 4"/>
          <p:cNvGrpSpPr>
            <a:grpSpLocks noGrp="1" noChangeAspect="1"/>
          </p:cNvGrpSpPr>
          <p:nvPr>
            <p:ph idx="4294967295"/>
          </p:nvPr>
        </p:nvGrpSpPr>
        <p:grpSpPr bwMode="auto">
          <a:xfrm>
            <a:off x="301625" y="1524000"/>
            <a:ext cx="8534400" cy="4598988"/>
            <a:chOff x="2527" y="1455"/>
            <a:chExt cx="7200" cy="3086"/>
          </a:xfrm>
        </p:grpSpPr>
        <p:sp>
          <p:nvSpPr>
            <p:cNvPr id="68623" name="AutoShape 5"/>
            <p:cNvSpPr>
              <a:spLocks noChangeAspect="1" noChangeArrowheads="1"/>
            </p:cNvSpPr>
            <p:nvPr/>
          </p:nvSpPr>
          <p:spPr bwMode="auto">
            <a:xfrm>
              <a:off x="2527" y="1455"/>
              <a:ext cx="7200" cy="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IN" b="1">
                <a:latin typeface="Army" pitchFamily="2" charset="0"/>
              </a:endParaRPr>
            </a:p>
          </p:txBody>
        </p:sp>
        <p:sp>
          <p:nvSpPr>
            <p:cNvPr id="47119" name="Rectangle 6"/>
            <p:cNvSpPr>
              <a:spLocks noChangeArrowheads="1"/>
            </p:cNvSpPr>
            <p:nvPr/>
          </p:nvSpPr>
          <p:spPr bwMode="auto">
            <a:xfrm>
              <a:off x="2677" y="1609"/>
              <a:ext cx="6900" cy="2624"/>
            </a:xfrm>
            <a:prstGeom prst="rect">
              <a:avLst/>
            </a:prstGeom>
            <a:solidFill>
              <a:srgbClr val="FFFFFF"/>
            </a:solidFill>
            <a:ln w="9525">
              <a:solidFill>
                <a:srgbClr val="000000"/>
              </a:solidFill>
              <a:miter lim="800000"/>
              <a:headEnd/>
              <a:tailEnd/>
            </a:ln>
          </p:spPr>
          <p:txBody>
            <a:bodyPr/>
            <a:lstStyle/>
            <a:p>
              <a:pPr eaLnBrk="0" hangingPunct="0">
                <a:defRPr/>
              </a:pPr>
              <a:endParaRPr lang="en-US" b="1" dirty="0">
                <a:latin typeface="+mn-lt"/>
                <a:cs typeface="+mn-cs"/>
              </a:endParaRPr>
            </a:p>
          </p:txBody>
        </p:sp>
        <p:sp>
          <p:nvSpPr>
            <p:cNvPr id="68625" name="Line 7"/>
            <p:cNvSpPr>
              <a:spLocks noChangeShapeType="1"/>
            </p:cNvSpPr>
            <p:nvPr/>
          </p:nvSpPr>
          <p:spPr bwMode="auto">
            <a:xfrm>
              <a:off x="2677" y="3152"/>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6" name="Line 8"/>
            <p:cNvSpPr>
              <a:spLocks noChangeShapeType="1"/>
            </p:cNvSpPr>
            <p:nvPr/>
          </p:nvSpPr>
          <p:spPr bwMode="auto">
            <a:xfrm>
              <a:off x="2677" y="2689"/>
              <a:ext cx="6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7" name="Line 10"/>
            <p:cNvSpPr>
              <a:spLocks noChangeShapeType="1"/>
            </p:cNvSpPr>
            <p:nvPr/>
          </p:nvSpPr>
          <p:spPr bwMode="auto">
            <a:xfrm>
              <a:off x="4327" y="1611"/>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8" name="Line 11"/>
            <p:cNvSpPr>
              <a:spLocks noChangeShapeType="1"/>
            </p:cNvSpPr>
            <p:nvPr/>
          </p:nvSpPr>
          <p:spPr bwMode="auto">
            <a:xfrm flipV="1">
              <a:off x="5927"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9" name="Line 12"/>
            <p:cNvSpPr>
              <a:spLocks noChangeShapeType="1"/>
            </p:cNvSpPr>
            <p:nvPr/>
          </p:nvSpPr>
          <p:spPr bwMode="auto">
            <a:xfrm flipV="1">
              <a:off x="7660" y="1611"/>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0" name="Line 14"/>
            <p:cNvSpPr>
              <a:spLocks noChangeShapeType="1"/>
            </p:cNvSpPr>
            <p:nvPr/>
          </p:nvSpPr>
          <p:spPr bwMode="auto">
            <a:xfrm flipV="1">
              <a:off x="43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1" name="Line 15"/>
            <p:cNvSpPr>
              <a:spLocks noChangeShapeType="1"/>
            </p:cNvSpPr>
            <p:nvPr/>
          </p:nvSpPr>
          <p:spPr bwMode="auto">
            <a:xfrm flipV="1">
              <a:off x="5927"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2" name="Line 16"/>
            <p:cNvSpPr>
              <a:spLocks noChangeShapeType="1"/>
            </p:cNvSpPr>
            <p:nvPr/>
          </p:nvSpPr>
          <p:spPr bwMode="auto">
            <a:xfrm flipV="1">
              <a:off x="7660" y="317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8612" name="TextBox 30"/>
          <p:cNvSpPr txBox="1">
            <a:spLocks noChangeArrowheads="1"/>
          </p:cNvSpPr>
          <p:nvPr/>
        </p:nvSpPr>
        <p:spPr bwMode="auto">
          <a:xfrm>
            <a:off x="914400" y="21336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210</a:t>
            </a:r>
          </a:p>
          <a:p>
            <a:r>
              <a:rPr lang="en-US" b="1">
                <a:solidFill>
                  <a:srgbClr val="777777"/>
                </a:solidFill>
              </a:rPr>
              <a:t>No Class</a:t>
            </a:r>
          </a:p>
        </p:txBody>
      </p:sp>
      <p:sp>
        <p:nvSpPr>
          <p:cNvPr id="68613" name="TextBox 31"/>
          <p:cNvSpPr txBox="1">
            <a:spLocks noChangeArrowheads="1"/>
          </p:cNvSpPr>
          <p:nvPr/>
        </p:nvSpPr>
        <p:spPr bwMode="auto">
          <a:xfrm>
            <a:off x="914400" y="4419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Offices</a:t>
            </a:r>
          </a:p>
        </p:txBody>
      </p:sp>
      <p:sp>
        <p:nvSpPr>
          <p:cNvPr id="68614" name="TextBox 32"/>
          <p:cNvSpPr txBox="1">
            <a:spLocks noChangeArrowheads="1"/>
          </p:cNvSpPr>
          <p:nvPr/>
        </p:nvSpPr>
        <p:spPr bwMode="auto">
          <a:xfrm>
            <a:off x="2667000" y="1981200"/>
            <a:ext cx="160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206 -  </a:t>
            </a:r>
            <a:r>
              <a:rPr lang="en-US" b="1" i="1">
                <a:solidFill>
                  <a:srgbClr val="009900"/>
                </a:solidFill>
              </a:rPr>
              <a:t>14 Present</a:t>
            </a:r>
          </a:p>
          <a:p>
            <a:r>
              <a:rPr lang="en-US" b="1">
                <a:solidFill>
                  <a:srgbClr val="C00000"/>
                </a:solidFill>
              </a:rPr>
              <a:t>Killed – 10</a:t>
            </a:r>
          </a:p>
          <a:p>
            <a:r>
              <a:rPr lang="en-US" b="1">
                <a:solidFill>
                  <a:srgbClr val="C00000"/>
                </a:solidFill>
              </a:rPr>
              <a:t>Wounded -2</a:t>
            </a:r>
          </a:p>
        </p:txBody>
      </p:sp>
      <p:sp>
        <p:nvSpPr>
          <p:cNvPr id="68615" name="TextBox 34"/>
          <p:cNvSpPr txBox="1">
            <a:spLocks noChangeArrowheads="1"/>
          </p:cNvSpPr>
          <p:nvPr/>
        </p:nvSpPr>
        <p:spPr bwMode="auto">
          <a:xfrm>
            <a:off x="4495800" y="2057400"/>
            <a:ext cx="1676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Room 204 – </a:t>
            </a:r>
            <a:r>
              <a:rPr lang="en-US" b="1" i="1">
                <a:solidFill>
                  <a:srgbClr val="009900"/>
                </a:solidFill>
              </a:rPr>
              <a:t>19 Present</a:t>
            </a:r>
          </a:p>
          <a:p>
            <a:pPr eaLnBrk="1" hangingPunct="1"/>
            <a:r>
              <a:rPr lang="en-US" b="1">
                <a:solidFill>
                  <a:srgbClr val="C00000"/>
                </a:solidFill>
              </a:rPr>
              <a:t>Killed – 2</a:t>
            </a:r>
          </a:p>
          <a:p>
            <a:pPr eaLnBrk="1" hangingPunct="1"/>
            <a:r>
              <a:rPr lang="en-US" b="1">
                <a:solidFill>
                  <a:srgbClr val="C00000"/>
                </a:solidFill>
              </a:rPr>
              <a:t>Wounded - 3</a:t>
            </a:r>
          </a:p>
        </p:txBody>
      </p:sp>
      <p:sp>
        <p:nvSpPr>
          <p:cNvPr id="68616" name="TextBox 35"/>
          <p:cNvSpPr txBox="1">
            <a:spLocks noChangeArrowheads="1"/>
          </p:cNvSpPr>
          <p:nvPr/>
        </p:nvSpPr>
        <p:spPr bwMode="auto">
          <a:xfrm>
            <a:off x="6705600" y="2362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rgbClr val="777777"/>
                </a:solidFill>
              </a:rPr>
              <a:t>Room 200 </a:t>
            </a:r>
          </a:p>
          <a:p>
            <a:r>
              <a:rPr lang="en-US" b="1">
                <a:solidFill>
                  <a:srgbClr val="777777"/>
                </a:solidFill>
              </a:rPr>
              <a:t>No Class</a:t>
            </a:r>
          </a:p>
        </p:txBody>
      </p:sp>
      <p:sp>
        <p:nvSpPr>
          <p:cNvPr id="68617" name="TextBox 36"/>
          <p:cNvSpPr txBox="1">
            <a:spLocks noChangeArrowheads="1"/>
          </p:cNvSpPr>
          <p:nvPr/>
        </p:nvSpPr>
        <p:spPr bwMode="auto">
          <a:xfrm>
            <a:off x="2590800" y="4343400"/>
            <a:ext cx="1676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211 – </a:t>
            </a:r>
            <a:r>
              <a:rPr lang="en-US" b="1" i="1">
                <a:solidFill>
                  <a:srgbClr val="009900"/>
                </a:solidFill>
              </a:rPr>
              <a:t>19 Present</a:t>
            </a:r>
          </a:p>
          <a:p>
            <a:r>
              <a:rPr lang="en-US" b="1">
                <a:solidFill>
                  <a:srgbClr val="C00000"/>
                </a:solidFill>
              </a:rPr>
              <a:t>Killed – 12</a:t>
            </a:r>
          </a:p>
          <a:p>
            <a:r>
              <a:rPr lang="en-US" b="1">
                <a:solidFill>
                  <a:srgbClr val="C00000"/>
                </a:solidFill>
              </a:rPr>
              <a:t>Wounded - 6</a:t>
            </a:r>
          </a:p>
        </p:txBody>
      </p:sp>
      <p:sp>
        <p:nvSpPr>
          <p:cNvPr id="68618" name="TextBox 37"/>
          <p:cNvSpPr txBox="1">
            <a:spLocks noChangeArrowheads="1"/>
          </p:cNvSpPr>
          <p:nvPr/>
        </p:nvSpPr>
        <p:spPr bwMode="auto">
          <a:xfrm>
            <a:off x="4495800" y="4343400"/>
            <a:ext cx="1752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207 – </a:t>
            </a:r>
            <a:r>
              <a:rPr lang="en-US" b="1" i="1">
                <a:solidFill>
                  <a:srgbClr val="009900"/>
                </a:solidFill>
              </a:rPr>
              <a:t>13 Present</a:t>
            </a:r>
          </a:p>
          <a:p>
            <a:r>
              <a:rPr lang="en-US" b="1">
                <a:solidFill>
                  <a:srgbClr val="C00000"/>
                </a:solidFill>
              </a:rPr>
              <a:t>Killed – 5</a:t>
            </a:r>
          </a:p>
          <a:p>
            <a:r>
              <a:rPr lang="en-US" b="1">
                <a:solidFill>
                  <a:srgbClr val="C00000"/>
                </a:solidFill>
              </a:rPr>
              <a:t>Wounded - 6</a:t>
            </a:r>
          </a:p>
        </p:txBody>
      </p:sp>
      <p:sp>
        <p:nvSpPr>
          <p:cNvPr id="68619" name="TextBox 38"/>
          <p:cNvSpPr txBox="1">
            <a:spLocks noChangeArrowheads="1"/>
          </p:cNvSpPr>
          <p:nvPr/>
        </p:nvSpPr>
        <p:spPr bwMode="auto">
          <a:xfrm>
            <a:off x="6477000" y="4343400"/>
            <a:ext cx="1981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Room 205 – </a:t>
            </a:r>
          </a:p>
          <a:p>
            <a:r>
              <a:rPr lang="en-US" b="1" i="1">
                <a:solidFill>
                  <a:srgbClr val="009900"/>
                </a:solidFill>
              </a:rPr>
              <a:t>12 Present</a:t>
            </a:r>
          </a:p>
          <a:p>
            <a:r>
              <a:rPr lang="en-US" b="1">
                <a:solidFill>
                  <a:srgbClr val="C00000"/>
                </a:solidFill>
              </a:rPr>
              <a:t>Killed – 0</a:t>
            </a:r>
          </a:p>
          <a:p>
            <a:r>
              <a:rPr lang="en-US" b="1">
                <a:solidFill>
                  <a:srgbClr val="C00000"/>
                </a:solidFill>
              </a:rPr>
              <a:t>Wounded – 0 </a:t>
            </a:r>
          </a:p>
        </p:txBody>
      </p:sp>
      <p:sp>
        <p:nvSpPr>
          <p:cNvPr id="47116" name="TextBox 39"/>
          <p:cNvSpPr txBox="1">
            <a:spLocks noChangeArrowheads="1"/>
          </p:cNvSpPr>
          <p:nvPr/>
        </p:nvSpPr>
        <p:spPr bwMode="auto">
          <a:xfrm>
            <a:off x="2286000" y="3581400"/>
            <a:ext cx="4419600" cy="366713"/>
          </a:xfrm>
          <a:prstGeom prst="rect">
            <a:avLst/>
          </a:prstGeom>
          <a:noFill/>
          <a:ln w="9525">
            <a:noFill/>
            <a:miter lim="800000"/>
            <a:headEnd/>
            <a:tailEnd/>
          </a:ln>
        </p:spPr>
        <p:txBody>
          <a:bodyPr>
            <a:spAutoFit/>
          </a:bodyPr>
          <a:lstStyle/>
          <a:p>
            <a:pPr eaLnBrk="0" hangingPunct="0">
              <a:defRPr/>
            </a:pPr>
            <a:r>
              <a:rPr lang="en-US" b="1" dirty="0">
                <a:latin typeface="+mn-lt"/>
                <a:cs typeface="+mn-cs"/>
              </a:rPr>
              <a:t>Hallway –</a:t>
            </a:r>
            <a:r>
              <a:rPr lang="en-US" b="1" dirty="0">
                <a:solidFill>
                  <a:srgbClr val="C00000"/>
                </a:solidFill>
                <a:latin typeface="+mn-lt"/>
                <a:cs typeface="+mn-cs"/>
              </a:rPr>
              <a:t> Killed 1</a:t>
            </a:r>
          </a:p>
        </p:txBody>
      </p:sp>
      <p:sp>
        <p:nvSpPr>
          <p:cNvPr id="68621" name="TextBox 40"/>
          <p:cNvSpPr txBox="1">
            <a:spLocks noChangeArrowheads="1"/>
          </p:cNvSpPr>
          <p:nvPr/>
        </p:nvSpPr>
        <p:spPr bwMode="auto">
          <a:xfrm>
            <a:off x="3124200" y="5791200"/>
            <a:ext cx="556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200" b="1" i="1">
                <a:solidFill>
                  <a:srgbClr val="C00000"/>
                </a:solidFill>
              </a:rPr>
              <a:t>Professor shot through the barricaded door…..room evacuated</a:t>
            </a:r>
          </a:p>
        </p:txBody>
      </p:sp>
      <p:sp>
        <p:nvSpPr>
          <p:cNvPr id="68622" name="Text Box 24"/>
          <p:cNvSpPr txBox="1">
            <a:spLocks noChangeArrowheads="1"/>
          </p:cNvSpPr>
          <p:nvPr/>
        </p:nvSpPr>
        <p:spPr bwMode="auto">
          <a:xfrm>
            <a:off x="4343400" y="1752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accent2"/>
                </a:solidFill>
                <a:latin typeface="Arial Black" pitchFamily="34" charset="0"/>
              </a:rPr>
              <a:t>8</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9634" name="Rectangle 2"/>
          <p:cNvSpPr>
            <a:spLocks noGrp="1"/>
          </p:cNvSpPr>
          <p:nvPr>
            <p:ph type="body" sz="half" idx="4294967295"/>
          </p:nvPr>
        </p:nvSpPr>
        <p:spPr>
          <a:xfrm>
            <a:off x="3048000" y="1524000"/>
            <a:ext cx="5638800" cy="4598988"/>
          </a:xfrm>
        </p:spPr>
        <p:txBody>
          <a:bodyPr/>
          <a:lstStyle/>
          <a:p>
            <a:pPr>
              <a:lnSpc>
                <a:spcPct val="90000"/>
              </a:lnSpc>
            </a:pPr>
            <a:r>
              <a:rPr lang="en-US" sz="2300" smtClean="0">
                <a:latin typeface="Georgia" pitchFamily="18" charset="0"/>
              </a:rPr>
              <a:t>Hupp told students one reason shooters go to schools is because they expect minimal resistance. He referred to reports that Seung-Hui Cho, who shot and killed 32 people on the campus of Virginia Tech, practiced for his killing spree by running along and firing at targets on the ground, intended to represent students lying prone.</a:t>
            </a:r>
          </a:p>
          <a:p>
            <a:pPr>
              <a:lnSpc>
                <a:spcPct val="90000"/>
              </a:lnSpc>
            </a:pPr>
            <a:endParaRPr lang="en-US" sz="2300" smtClean="0">
              <a:latin typeface="Georgia" pitchFamily="18" charset="0"/>
            </a:endParaRPr>
          </a:p>
          <a:p>
            <a:pPr>
              <a:lnSpc>
                <a:spcPct val="90000"/>
              </a:lnSpc>
            </a:pPr>
            <a:r>
              <a:rPr lang="en-US" sz="2000" i="1" smtClean="0">
                <a:latin typeface="Georgia" pitchFamily="18" charset="0"/>
              </a:rPr>
              <a:t>….training to teach others about the A.L.I.C.E. program, Marietta Police Sgt. Rod Hupp </a:t>
            </a:r>
          </a:p>
        </p:txBody>
      </p:sp>
      <p:pic>
        <p:nvPicPr>
          <p:cNvPr id="69635" name="Picture 3" descr="VTAR6"/>
          <p:cNvPicPr>
            <a:picLocks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304800" y="1447800"/>
            <a:ext cx="2362200" cy="1574800"/>
          </a:xfrm>
        </p:spPr>
      </p:pic>
      <p:sp>
        <p:nvSpPr>
          <p:cNvPr id="69636" name="Text Box 4"/>
          <p:cNvSpPr txBox="1">
            <a:spLocks noChangeArrowheads="1"/>
          </p:cNvSpPr>
          <p:nvPr/>
        </p:nvSpPr>
        <p:spPr bwMode="auto">
          <a:xfrm>
            <a:off x="228600" y="3200400"/>
            <a:ext cx="2514600" cy="291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t>April 16, 2007</a:t>
            </a:r>
          </a:p>
          <a:p>
            <a:pPr algn="ctr" eaLnBrk="1" hangingPunct="1">
              <a:spcBef>
                <a:spcPct val="50000"/>
              </a:spcBef>
            </a:pPr>
            <a:endParaRPr lang="en-US" b="1"/>
          </a:p>
          <a:p>
            <a:pPr algn="ctr" eaLnBrk="1" hangingPunct="1">
              <a:spcBef>
                <a:spcPct val="50000"/>
              </a:spcBef>
            </a:pPr>
            <a:r>
              <a:rPr lang="en-US" b="1"/>
              <a:t>28 dead (passive)</a:t>
            </a:r>
          </a:p>
          <a:p>
            <a:pPr algn="ctr" eaLnBrk="1" hangingPunct="1">
              <a:spcBef>
                <a:spcPct val="50000"/>
              </a:spcBef>
            </a:pPr>
            <a:r>
              <a:rPr lang="en-US" b="1"/>
              <a:t>2 dead (active)</a:t>
            </a:r>
          </a:p>
          <a:p>
            <a:pPr algn="ctr" eaLnBrk="1" hangingPunct="1">
              <a:spcBef>
                <a:spcPct val="50000"/>
              </a:spcBef>
            </a:pPr>
            <a:r>
              <a:rPr lang="en-US" b="1"/>
              <a:t>25 wounded </a:t>
            </a:r>
          </a:p>
          <a:p>
            <a:pPr algn="ctr" eaLnBrk="1" hangingPunct="1">
              <a:spcBef>
                <a:spcPct val="50000"/>
              </a:spcBef>
            </a:pPr>
            <a:r>
              <a:rPr lang="en-US" b="1"/>
              <a:t> </a:t>
            </a:r>
            <a:r>
              <a:rPr lang="en-US" sz="1600" b="1" i="1"/>
              <a:t>deadliest shooting incident by a single gunman in U.S. history</a:t>
            </a:r>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body" sz="half" idx="4294967295"/>
          </p:nvPr>
        </p:nvSpPr>
        <p:spPr>
          <a:xfrm>
            <a:off x="3048000" y="914400"/>
            <a:ext cx="5638800" cy="5208588"/>
          </a:xfrm>
        </p:spPr>
        <p:txBody>
          <a:bodyPr/>
          <a:lstStyle/>
          <a:p>
            <a:pPr>
              <a:lnSpc>
                <a:spcPct val="90000"/>
              </a:lnSpc>
            </a:pPr>
            <a:r>
              <a:rPr lang="en-US" sz="2300" smtClean="0">
                <a:latin typeface="Georgia" pitchFamily="18" charset="0"/>
              </a:rPr>
              <a:t>Kip Kinkle, suspended. Killed his parents the night before, went to school the next day…..</a:t>
            </a:r>
          </a:p>
          <a:p>
            <a:pPr>
              <a:lnSpc>
                <a:spcPct val="90000"/>
              </a:lnSpc>
            </a:pPr>
            <a:endParaRPr lang="en-US" sz="2300" smtClean="0">
              <a:latin typeface="Georgia" pitchFamily="18" charset="0"/>
            </a:endParaRPr>
          </a:p>
          <a:p>
            <a:pPr>
              <a:lnSpc>
                <a:spcPct val="90000"/>
              </a:lnSpc>
            </a:pPr>
            <a:r>
              <a:rPr lang="en-US" sz="2300" smtClean="0">
                <a:latin typeface="Georgia" pitchFamily="18" charset="0"/>
              </a:rPr>
              <a:t>When Kinkel's rifle ran out of ammunition and he began to reload, wounded student Jacob Ryker tackled him, assisted by several other students. Kinkel drew the Glock and fired one shot before he was disarmed, injuring Ryker again as well as another student. The students restrained Kinkel until the police arrived and arrested him. A total of seven students were involved in subduing and disarming Kinkel. </a:t>
            </a:r>
          </a:p>
        </p:txBody>
      </p:sp>
      <p:sp>
        <p:nvSpPr>
          <p:cNvPr id="70659" name="Text Box 4"/>
          <p:cNvSpPr txBox="1">
            <a:spLocks noChangeArrowheads="1"/>
          </p:cNvSpPr>
          <p:nvPr/>
        </p:nvSpPr>
        <p:spPr bwMode="auto">
          <a:xfrm>
            <a:off x="228600" y="1219200"/>
            <a:ext cx="2514600"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t>Thurston </a:t>
            </a:r>
          </a:p>
          <a:p>
            <a:pPr algn="ctr" eaLnBrk="1" hangingPunct="1">
              <a:spcBef>
                <a:spcPct val="50000"/>
              </a:spcBef>
            </a:pPr>
            <a:r>
              <a:rPr lang="en-US" sz="2400" b="1"/>
              <a:t>High School</a:t>
            </a:r>
          </a:p>
          <a:p>
            <a:pPr algn="ctr" eaLnBrk="1" hangingPunct="1">
              <a:spcBef>
                <a:spcPct val="50000"/>
              </a:spcBef>
            </a:pPr>
            <a:endParaRPr lang="en-US" sz="2400" b="1"/>
          </a:p>
          <a:p>
            <a:pPr algn="ctr" eaLnBrk="1" hangingPunct="1">
              <a:spcBef>
                <a:spcPct val="50000"/>
              </a:spcBef>
            </a:pPr>
            <a:r>
              <a:rPr lang="en-US" b="1"/>
              <a:t>Springfield, Oregon</a:t>
            </a:r>
          </a:p>
          <a:p>
            <a:pPr algn="ctr" eaLnBrk="1" hangingPunct="1">
              <a:spcBef>
                <a:spcPct val="50000"/>
              </a:spcBef>
            </a:pPr>
            <a:endParaRPr lang="en-US" b="1"/>
          </a:p>
          <a:p>
            <a:pPr algn="ctr" eaLnBrk="1" hangingPunct="1">
              <a:spcBef>
                <a:spcPct val="50000"/>
              </a:spcBef>
            </a:pPr>
            <a:endParaRPr lang="en-US" b="1"/>
          </a:p>
          <a:p>
            <a:pPr algn="ctr" eaLnBrk="1" hangingPunct="1">
              <a:spcBef>
                <a:spcPct val="50000"/>
              </a:spcBef>
            </a:pPr>
            <a:r>
              <a:rPr lang="en-US" b="1"/>
              <a:t>May 21, 1998</a:t>
            </a:r>
          </a:p>
          <a:p>
            <a:pPr algn="ctr" eaLnBrk="1" hangingPunct="1">
              <a:spcBef>
                <a:spcPct val="50000"/>
              </a:spcBef>
            </a:pPr>
            <a:endParaRPr lang="en-US" b="1"/>
          </a:p>
          <a:p>
            <a:pPr algn="ctr" eaLnBrk="1" hangingPunct="1">
              <a:spcBef>
                <a:spcPct val="50000"/>
              </a:spcBef>
            </a:pPr>
            <a:r>
              <a:rPr lang="en-US" b="1"/>
              <a:t>2 dead </a:t>
            </a:r>
          </a:p>
          <a:p>
            <a:pPr algn="ctr" eaLnBrk="1" hangingPunct="1">
              <a:spcBef>
                <a:spcPct val="50000"/>
              </a:spcBef>
            </a:pPr>
            <a:r>
              <a:rPr lang="en-US" b="1"/>
              <a:t>24 wounded </a:t>
            </a:r>
          </a:p>
          <a:p>
            <a:pPr algn="ctr" eaLnBrk="1" hangingPunct="1">
              <a:spcBef>
                <a:spcPct val="50000"/>
              </a:spcBef>
            </a:pPr>
            <a:r>
              <a:rPr lang="en-US" b="1"/>
              <a:t> </a:t>
            </a:r>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7168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71684" name="Text Box 4"/>
          <p:cNvSpPr txBox="1">
            <a:spLocks noChangeArrowheads="1"/>
          </p:cNvSpPr>
          <p:nvPr/>
        </p:nvSpPr>
        <p:spPr bwMode="auto">
          <a:xfrm>
            <a:off x="457200" y="304800"/>
            <a:ext cx="8382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t>FAQ’s concerning the ALiCE program:</a:t>
            </a:r>
          </a:p>
          <a:p>
            <a:pPr eaLnBrk="1" hangingPunct="1"/>
            <a:endParaRPr lang="en-US" sz="2400" b="1"/>
          </a:p>
          <a:p>
            <a:pPr eaLnBrk="1" hangingPunct="1"/>
            <a:endParaRPr lang="en-US" sz="2400" b="1"/>
          </a:p>
          <a:p>
            <a:pPr eaLnBrk="1" hangingPunct="1"/>
            <a:r>
              <a:rPr lang="en-US" sz="2400" b="1" i="1"/>
              <a:t>If my child gets proactive, couldn’t they get hurt?</a:t>
            </a:r>
          </a:p>
          <a:p>
            <a:pPr eaLnBrk="1" hangingPunct="1"/>
            <a:endParaRPr lang="en-US" sz="2400"/>
          </a:p>
          <a:p>
            <a:pPr lvl="1" eaLnBrk="1" hangingPunct="1"/>
            <a:r>
              <a:rPr lang="en-US" sz="2400"/>
              <a:t>Yes, they could. But being passive and static has not shown to be an effective response in most Active Shooter events. The differences of tragic outcomes in the classrooms at VT are a good example explaining the difference of passive and active in determining survival chances.</a:t>
            </a:r>
          </a:p>
          <a:p>
            <a:pPr eaLnBrk="1" hangingPunct="1"/>
            <a:endParaRPr lang="en-US" sz="240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7270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72708" name="Text Box 4"/>
          <p:cNvSpPr txBox="1">
            <a:spLocks noChangeArrowheads="1"/>
          </p:cNvSpPr>
          <p:nvPr/>
        </p:nvSpPr>
        <p:spPr bwMode="auto">
          <a:xfrm>
            <a:off x="457200" y="304800"/>
            <a:ext cx="8382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t>FAQ’s concerning the ALiCE program:</a:t>
            </a:r>
          </a:p>
          <a:p>
            <a:pPr eaLnBrk="1" hangingPunct="1"/>
            <a:endParaRPr lang="en-US" sz="2400" b="1"/>
          </a:p>
          <a:p>
            <a:pPr eaLnBrk="1" hangingPunct="1"/>
            <a:endParaRPr lang="en-US" sz="2400" b="1"/>
          </a:p>
          <a:p>
            <a:pPr eaLnBrk="1" hangingPunct="1"/>
            <a:r>
              <a:rPr lang="en-US" sz="2400" b="1" i="1"/>
              <a:t>Why change what has always worked?</a:t>
            </a:r>
          </a:p>
          <a:p>
            <a:pPr eaLnBrk="1" hangingPunct="1"/>
            <a:endParaRPr lang="en-US" sz="2400" b="1" i="1"/>
          </a:p>
          <a:p>
            <a:pPr lvl="1" eaLnBrk="1" hangingPunct="1"/>
            <a:r>
              <a:rPr lang="en-US" sz="2400"/>
              <a:t>Has “Lockdown” really worked, or have just the practice drills always worked? We know the names of many schools around the world precisely because “Lockdown” did not meet their needs during the violence, and tragedy ensued.</a:t>
            </a:r>
          </a:p>
          <a:p>
            <a:pPr lvl="1" eaLnBrk="1" hangingPunct="1"/>
            <a:endParaRPr lang="en-US" sz="2400"/>
          </a:p>
          <a:p>
            <a:pPr lvl="1" eaLnBrk="1" hangingPunct="1"/>
            <a:r>
              <a:rPr lang="en-US" sz="2400"/>
              <a:t>Columbine, CO 1999</a:t>
            </a:r>
          </a:p>
          <a:p>
            <a:pPr lvl="1" eaLnBrk="1" hangingPunct="1"/>
            <a:r>
              <a:rPr lang="en-US" sz="2400"/>
              <a:t>Beslan (Russia) 2004</a:t>
            </a:r>
          </a:p>
          <a:p>
            <a:pPr lvl="1" eaLnBrk="1" hangingPunct="1"/>
            <a:r>
              <a:rPr lang="en-US" sz="2400"/>
              <a:t>Chardon, OH 2012</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7373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73732" name="Text Box 4"/>
          <p:cNvSpPr txBox="1">
            <a:spLocks noChangeArrowheads="1"/>
          </p:cNvSpPr>
          <p:nvPr/>
        </p:nvSpPr>
        <p:spPr bwMode="auto">
          <a:xfrm>
            <a:off x="457200" y="304800"/>
            <a:ext cx="8382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t>FAQ’s concerning the ALiCE program:</a:t>
            </a:r>
          </a:p>
          <a:p>
            <a:pPr eaLnBrk="1" hangingPunct="1"/>
            <a:endParaRPr lang="en-US" sz="2400" b="1"/>
          </a:p>
          <a:p>
            <a:pPr eaLnBrk="1" hangingPunct="1"/>
            <a:endParaRPr lang="en-US" sz="2400" b="1"/>
          </a:p>
          <a:p>
            <a:pPr eaLnBrk="1" hangingPunct="1"/>
            <a:r>
              <a:rPr lang="en-US" sz="2400" b="1" i="1"/>
              <a:t>Isn’t this what the police are for?</a:t>
            </a:r>
          </a:p>
          <a:p>
            <a:pPr eaLnBrk="1" hangingPunct="1"/>
            <a:endParaRPr lang="en-US" sz="2400" b="1" i="1"/>
          </a:p>
          <a:p>
            <a:pPr lvl="1" eaLnBrk="1" hangingPunct="1"/>
            <a:r>
              <a:rPr lang="en-US" sz="2400"/>
              <a:t>Obviously the police cannot be at all places, all of the time. Hundreds of rounds can be expended in just mere minutes.</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7475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74756" name="Text Box 4"/>
          <p:cNvSpPr txBox="1">
            <a:spLocks noChangeArrowheads="1"/>
          </p:cNvSpPr>
          <p:nvPr/>
        </p:nvSpPr>
        <p:spPr bwMode="auto">
          <a:xfrm>
            <a:off x="457200" y="304800"/>
            <a:ext cx="8382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t>FAQ’s concerning the ALiCE program:</a:t>
            </a:r>
          </a:p>
          <a:p>
            <a:pPr eaLnBrk="1" hangingPunct="1"/>
            <a:endParaRPr lang="en-US" sz="2400" b="1"/>
          </a:p>
          <a:p>
            <a:pPr eaLnBrk="1" hangingPunct="1"/>
            <a:endParaRPr lang="en-US" sz="2400" b="1"/>
          </a:p>
          <a:p>
            <a:pPr lvl="1" eaLnBrk="1" hangingPunct="1"/>
            <a:r>
              <a:rPr lang="en-US" sz="2400" b="1" i="1"/>
              <a:t>Could we be training our future “enemy”?</a:t>
            </a:r>
          </a:p>
          <a:p>
            <a:pPr eaLnBrk="1" hangingPunct="1"/>
            <a:endParaRPr lang="en-US" sz="2400" b="1" i="1"/>
          </a:p>
          <a:p>
            <a:pPr lvl="1" eaLnBrk="1" hangingPunct="1"/>
            <a:r>
              <a:rPr lang="en-US" sz="2400"/>
              <a:t>Yes, we could. But there could very well be a deterrent effect caused due to this training if the future attacker knows their goals of a body-count will be very limited at this institution.</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7577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75780" name="Text Box 4"/>
          <p:cNvSpPr txBox="1">
            <a:spLocks noChangeArrowheads="1"/>
          </p:cNvSpPr>
          <p:nvPr/>
        </p:nvSpPr>
        <p:spPr bwMode="auto">
          <a:xfrm>
            <a:off x="457200" y="304800"/>
            <a:ext cx="83820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25730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t>FAQ’s concerning the ALiCE program:</a:t>
            </a:r>
          </a:p>
          <a:p>
            <a:pPr eaLnBrk="1" hangingPunct="1"/>
            <a:endParaRPr lang="en-US" sz="2400" b="1"/>
          </a:p>
          <a:p>
            <a:pPr eaLnBrk="1" hangingPunct="1"/>
            <a:endParaRPr lang="en-US" sz="2400" b="1"/>
          </a:p>
          <a:p>
            <a:pPr lvl="1" eaLnBrk="1" hangingPunct="1"/>
            <a:r>
              <a:rPr lang="en-US" sz="2400" b="1" i="1"/>
              <a:t>Isn’t there a possibility of secondary attacks if</a:t>
            </a:r>
          </a:p>
          <a:p>
            <a:pPr lvl="1" eaLnBrk="1" hangingPunct="1"/>
            <a:r>
              <a:rPr lang="en-US" sz="2400" b="1" i="1"/>
              <a:t>people are trying to leave the area?</a:t>
            </a:r>
            <a:endParaRPr lang="en-US" sz="2400"/>
          </a:p>
          <a:p>
            <a:pPr lvl="1" eaLnBrk="1" hangingPunct="1"/>
            <a:endParaRPr lang="en-US" sz="2400"/>
          </a:p>
          <a:p>
            <a:pPr lvl="2" eaLnBrk="1" hangingPunct="1"/>
            <a:r>
              <a:rPr lang="en-US" sz="2400"/>
              <a:t>There is always a possibility of a secondary attack, no matter what the event. But our fear of the unknown should not interfere with our manner of dealing with the known. Common sense says a shooter inside the building should dictate getting out, much more than the fear of perhaps another shooter outside should dictate staying inside with the known shooter. Any shooters outside will be contacted and neutralized by police much quicker than one inside the building.</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7680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76804" name="Text Box 4"/>
          <p:cNvSpPr txBox="1">
            <a:spLocks noChangeArrowheads="1"/>
          </p:cNvSpPr>
          <p:nvPr/>
        </p:nvSpPr>
        <p:spPr bwMode="auto">
          <a:xfrm>
            <a:off x="457200" y="304800"/>
            <a:ext cx="8382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25730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t>FAQ’s concerning the ALiCE program:</a:t>
            </a:r>
          </a:p>
          <a:p>
            <a:pPr eaLnBrk="1" hangingPunct="1"/>
            <a:endParaRPr lang="en-US" sz="2400" b="1"/>
          </a:p>
          <a:p>
            <a:pPr eaLnBrk="1" hangingPunct="1"/>
            <a:endParaRPr lang="en-US" sz="2400" b="1"/>
          </a:p>
          <a:p>
            <a:pPr lvl="1" eaLnBrk="1" hangingPunct="1"/>
            <a:r>
              <a:rPr lang="en-US" sz="2400" b="1" i="1"/>
              <a:t>Do we want the bad guy to know </a:t>
            </a:r>
          </a:p>
          <a:p>
            <a:pPr lvl="1" eaLnBrk="1" hangingPunct="1"/>
            <a:r>
              <a:rPr lang="en-US" sz="2400" b="1" i="1"/>
              <a:t>‘that we know’ where he is? </a:t>
            </a:r>
          </a:p>
          <a:p>
            <a:pPr lvl="1" eaLnBrk="1" hangingPunct="1"/>
            <a:endParaRPr lang="en-US" sz="2400"/>
          </a:p>
          <a:p>
            <a:pPr lvl="2" eaLnBrk="1" hangingPunct="1"/>
            <a:r>
              <a:rPr lang="en-US" sz="2400"/>
              <a:t>What could we tell him that he doesn’t already know?</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433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4340" name="Text Box 4"/>
          <p:cNvSpPr txBox="1">
            <a:spLocks noChangeArrowheads="1"/>
          </p:cNvSpPr>
          <p:nvPr/>
        </p:nvSpPr>
        <p:spPr bwMode="auto">
          <a:xfrm>
            <a:off x="5181600" y="228600"/>
            <a:ext cx="38100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i="1"/>
              <a:t>….. teacher seized the opportunity to tackle the shooter while he set his gun down.</a:t>
            </a:r>
          </a:p>
          <a:p>
            <a:pPr eaLnBrk="1" hangingPunct="1"/>
            <a:endParaRPr lang="en-US" b="1" i="1"/>
          </a:p>
          <a:p>
            <a:pPr eaLnBrk="1" hangingPunct="1"/>
            <a:r>
              <a:rPr lang="en-US" b="1" i="1"/>
              <a:t>Police say a 14-year-old student is in custody.</a:t>
            </a:r>
          </a:p>
          <a:p>
            <a:pPr eaLnBrk="1" hangingPunct="1"/>
            <a:endParaRPr lang="en-US" b="1" i="1"/>
          </a:p>
          <a:p>
            <a:pPr eaLnBrk="1" hangingPunct="1"/>
            <a:r>
              <a:rPr lang="en-US" b="1" i="1"/>
              <a:t>…. the gunman pulled a handgun and hatchet from a backpack and told students in the room that no one wanted to listen to him talk about unspecified problems.</a:t>
            </a:r>
          </a:p>
          <a:p>
            <a:pPr eaLnBrk="1" hangingPunct="1"/>
            <a:endParaRPr lang="en-US" b="1" i="1"/>
          </a:p>
          <a:p>
            <a:pPr eaLnBrk="1" hangingPunct="1"/>
            <a:r>
              <a:rPr lang="en-US" b="1" i="1"/>
              <a:t>Kennedy says the gun was fired after some students snuck out.</a:t>
            </a:r>
          </a:p>
          <a:p>
            <a:pPr eaLnBrk="1" hangingPunct="1"/>
            <a:endParaRPr lang="en-US" b="1" i="1"/>
          </a:p>
          <a:p>
            <a:pPr eaLnBrk="1" hangingPunct="1"/>
            <a:r>
              <a:rPr lang="en-US" b="1" i="1"/>
              <a:t>He says the gunman then set the gun down and the teacher tackled him. </a:t>
            </a:r>
          </a:p>
        </p:txBody>
      </p:sp>
      <p:sp>
        <p:nvSpPr>
          <p:cNvPr id="14341" name="Text Box 6"/>
          <p:cNvSpPr txBox="1">
            <a:spLocks noChangeArrowheads="1"/>
          </p:cNvSpPr>
          <p:nvPr/>
        </p:nvSpPr>
        <p:spPr bwMode="auto">
          <a:xfrm>
            <a:off x="152400" y="228600"/>
            <a:ext cx="480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t>September 7, 2012</a:t>
            </a:r>
            <a:r>
              <a:rPr lang="en-US" sz="2000" b="1" i="1"/>
              <a:t> </a:t>
            </a:r>
          </a:p>
          <a:p>
            <a:pPr algn="ctr" eaLnBrk="1" hangingPunct="1"/>
            <a:endParaRPr lang="en-US" sz="2000" b="1" i="1"/>
          </a:p>
          <a:p>
            <a:pPr algn="ctr" eaLnBrk="1" hangingPunct="1"/>
            <a:r>
              <a:rPr lang="en-US" sz="2000" b="1" i="1"/>
              <a:t>NORMAL, IL.</a:t>
            </a:r>
            <a:endParaRPr lang="en-US" sz="2000"/>
          </a:p>
        </p:txBody>
      </p:sp>
      <p:pic>
        <p:nvPicPr>
          <p:cNvPr id="14342" name="Picture 7"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4048125"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8"/>
          <p:cNvSpPr txBox="1">
            <a:spLocks noChangeArrowheads="1"/>
          </p:cNvSpPr>
          <p:nvPr/>
        </p:nvSpPr>
        <p:spPr bwMode="auto">
          <a:xfrm>
            <a:off x="593725" y="5116513"/>
            <a:ext cx="21240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i="1"/>
              <a:t>(Copyright ©2012 by </a:t>
            </a:r>
          </a:p>
          <a:p>
            <a:pPr eaLnBrk="1" hangingPunct="1"/>
            <a:r>
              <a:rPr lang="en-US" sz="1400" b="1" i="1"/>
              <a:t>The Associated Press. </a:t>
            </a:r>
          </a:p>
          <a:p>
            <a:pPr eaLnBrk="1" hangingPunct="1"/>
            <a:r>
              <a:rPr lang="en-US" sz="1400" b="1" i="1"/>
              <a:t>All Rights Reserved.)</a:t>
            </a:r>
          </a:p>
          <a:p>
            <a:pPr eaLnBrk="1" hangingPunct="1"/>
            <a:endParaRPr lang="en-US" sz="140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7782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77828" name="Text Box 4"/>
          <p:cNvSpPr txBox="1">
            <a:spLocks noChangeArrowheads="1"/>
          </p:cNvSpPr>
          <p:nvPr/>
        </p:nvSpPr>
        <p:spPr bwMode="auto">
          <a:xfrm>
            <a:off x="457200" y="304800"/>
            <a:ext cx="8382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25730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t>FAQ’s concerning the ALiCE program:</a:t>
            </a:r>
          </a:p>
          <a:p>
            <a:pPr eaLnBrk="1" hangingPunct="1"/>
            <a:endParaRPr lang="en-US" sz="2400" b="1"/>
          </a:p>
          <a:p>
            <a:pPr eaLnBrk="1" hangingPunct="1"/>
            <a:endParaRPr lang="en-US" sz="2400" b="1"/>
          </a:p>
          <a:p>
            <a:pPr lvl="1" eaLnBrk="1" hangingPunct="1"/>
            <a:r>
              <a:rPr lang="en-US" sz="2400" b="1" i="1"/>
              <a:t>Won’t proactive actions agitate the gunman </a:t>
            </a:r>
          </a:p>
          <a:p>
            <a:pPr lvl="1" eaLnBrk="1" hangingPunct="1"/>
            <a:r>
              <a:rPr lang="en-US" sz="2400" b="1" i="1"/>
              <a:t>to commit violence?</a:t>
            </a:r>
          </a:p>
          <a:p>
            <a:pPr lvl="1" eaLnBrk="1" hangingPunct="1"/>
            <a:endParaRPr lang="en-US" sz="2400"/>
          </a:p>
          <a:p>
            <a:pPr lvl="2" eaLnBrk="1" hangingPunct="1"/>
            <a:r>
              <a:rPr lang="en-US" sz="2400"/>
              <a:t>It is accepted that these people seek one thing – as big a body count as they can achieve in the time afforded to them. </a:t>
            </a:r>
          </a:p>
          <a:p>
            <a:pPr lvl="2" eaLnBrk="1" hangingPunct="1"/>
            <a:endParaRPr lang="en-US" sz="2400"/>
          </a:p>
          <a:p>
            <a:pPr lvl="2" eaLnBrk="1" hangingPunct="1"/>
            <a:r>
              <a:rPr lang="en-US" sz="2400"/>
              <a:t>How can a determined killer be made more violent?</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7885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78852" name="Text Box 4"/>
          <p:cNvSpPr txBox="1">
            <a:spLocks noChangeArrowheads="1"/>
          </p:cNvSpPr>
          <p:nvPr/>
        </p:nvSpPr>
        <p:spPr bwMode="auto">
          <a:xfrm>
            <a:off x="457200" y="304800"/>
            <a:ext cx="83820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t>Some of the 50+ Ohio Schools and Colleges </a:t>
            </a:r>
          </a:p>
          <a:p>
            <a:pPr eaLnBrk="1" hangingPunct="1"/>
            <a:r>
              <a:rPr lang="en-US" sz="2400" b="1" i="1"/>
              <a:t>using the ALiCE program:</a:t>
            </a:r>
          </a:p>
          <a:p>
            <a:pPr eaLnBrk="1" hangingPunct="1"/>
            <a:r>
              <a:rPr lang="en-US" sz="2400" b="1" i="1"/>
              <a:t>     </a:t>
            </a:r>
            <a:r>
              <a:rPr lang="en-US" sz="2400" i="1"/>
              <a:t>Akron High Schools, Middle Schools &amp; University</a:t>
            </a:r>
          </a:p>
          <a:p>
            <a:pPr lvl="1" eaLnBrk="1" hangingPunct="1"/>
            <a:r>
              <a:rPr lang="en-US" sz="2400" i="1"/>
              <a:t>Ashland City Schools</a:t>
            </a:r>
          </a:p>
          <a:p>
            <a:pPr lvl="1" eaLnBrk="1" hangingPunct="1"/>
            <a:r>
              <a:rPr lang="en-US" sz="2400" i="1"/>
              <a:t>Bowling Green State University</a:t>
            </a:r>
          </a:p>
          <a:p>
            <a:pPr lvl="1" eaLnBrk="1" hangingPunct="1"/>
            <a:r>
              <a:rPr lang="en-US" sz="2400" i="1"/>
              <a:t>Findlay School District</a:t>
            </a:r>
          </a:p>
          <a:p>
            <a:pPr lvl="1" eaLnBrk="1" hangingPunct="1"/>
            <a:r>
              <a:rPr lang="en-US" sz="2400" i="1"/>
              <a:t>Gahanna Schools</a:t>
            </a:r>
          </a:p>
          <a:p>
            <a:pPr lvl="1" eaLnBrk="1" hangingPunct="1"/>
            <a:r>
              <a:rPr lang="en-US" sz="2400" i="1"/>
              <a:t>Kent State University</a:t>
            </a:r>
          </a:p>
          <a:p>
            <a:pPr lvl="1" eaLnBrk="1" hangingPunct="1"/>
            <a:r>
              <a:rPr lang="en-US" sz="2400" i="1"/>
              <a:t>Miami University</a:t>
            </a:r>
          </a:p>
          <a:p>
            <a:pPr lvl="1" eaLnBrk="1" hangingPunct="1"/>
            <a:r>
              <a:rPr lang="en-US" sz="2400" i="1"/>
              <a:t>Ohio University</a:t>
            </a:r>
          </a:p>
          <a:p>
            <a:pPr lvl="1" eaLnBrk="1" hangingPunct="1"/>
            <a:r>
              <a:rPr lang="en-US" sz="2400" i="1"/>
              <a:t>Perry Township Schools</a:t>
            </a:r>
          </a:p>
          <a:p>
            <a:pPr lvl="1" eaLnBrk="1" hangingPunct="1"/>
            <a:r>
              <a:rPr lang="en-US" sz="2400" i="1"/>
              <a:t>Perrysburg Township Schools</a:t>
            </a:r>
          </a:p>
          <a:p>
            <a:pPr lvl="1" eaLnBrk="1" hangingPunct="1"/>
            <a:r>
              <a:rPr lang="en-US" sz="2400" i="1"/>
              <a:t>Shawnee School District</a:t>
            </a:r>
          </a:p>
          <a:p>
            <a:pPr lvl="1" eaLnBrk="1" hangingPunct="1"/>
            <a:r>
              <a:rPr lang="en-US" sz="2400" i="1"/>
              <a:t>Shelby Schools</a:t>
            </a:r>
          </a:p>
          <a:p>
            <a:pPr lvl="1" eaLnBrk="1" hangingPunct="1"/>
            <a:r>
              <a:rPr lang="en-US" sz="2400" i="1"/>
              <a:t>Springfield Schools</a:t>
            </a:r>
          </a:p>
          <a:p>
            <a:pPr lvl="1" eaLnBrk="1" hangingPunct="1"/>
            <a:r>
              <a:rPr lang="en-US" sz="2400" i="1"/>
              <a:t>University of Cincinnati</a:t>
            </a:r>
          </a:p>
          <a:p>
            <a:pPr lvl="1" eaLnBrk="1" hangingPunct="1"/>
            <a:r>
              <a:rPr lang="en-US" sz="2400" i="1"/>
              <a:t>Wright State University</a:t>
            </a:r>
            <a:endParaRPr lang="en-US" sz="240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ctrTitle" idx="4294967295"/>
          </p:nvPr>
        </p:nvSpPr>
        <p:spPr>
          <a:xfrm>
            <a:off x="3276600" y="2743200"/>
            <a:ext cx="5486400" cy="3733800"/>
          </a:xfrm>
        </p:spPr>
        <p:txBody>
          <a:bodyPr/>
          <a:lstStyle/>
          <a:p>
            <a:pPr algn="l"/>
            <a:r>
              <a:rPr lang="en-US" b="1" i="1" smtClean="0">
                <a:solidFill>
                  <a:schemeClr val="tx1"/>
                </a:solidFill>
                <a:latin typeface="Georgia" pitchFamily="18" charset="0"/>
              </a:rPr>
              <a:t>Let’s Get Started</a:t>
            </a:r>
            <a:br>
              <a:rPr lang="en-US" b="1" i="1" smtClean="0">
                <a:solidFill>
                  <a:schemeClr val="tx1"/>
                </a:solidFill>
                <a:latin typeface="Georgia" pitchFamily="18" charset="0"/>
              </a:rPr>
            </a:br>
            <a:r>
              <a:rPr lang="en-US" smtClean="0">
                <a:solidFill>
                  <a:schemeClr val="tx1"/>
                </a:solidFill>
                <a:latin typeface="Georgia" pitchFamily="18" charset="0"/>
              </a:rPr>
              <a:t/>
            </a:r>
            <a:br>
              <a:rPr lang="en-US" smtClean="0">
                <a:solidFill>
                  <a:schemeClr val="tx1"/>
                </a:solidFill>
                <a:latin typeface="Georgia" pitchFamily="18" charset="0"/>
              </a:rPr>
            </a:br>
            <a:r>
              <a:rPr lang="en-US" b="1" smtClean="0">
                <a:solidFill>
                  <a:schemeClr val="tx1"/>
                </a:solidFill>
                <a:latin typeface="Lucida Sans Unicode" pitchFamily="34" charset="0"/>
              </a:rPr>
              <a:t>Mental Preparation</a:t>
            </a:r>
            <a:r>
              <a:rPr lang="en-US" smtClean="0">
                <a:solidFill>
                  <a:schemeClr val="tx1"/>
                </a:solidFill>
                <a:cs typeface="Arial" charset="0"/>
              </a:rPr>
              <a:t/>
            </a:r>
            <a:br>
              <a:rPr lang="en-US" smtClean="0">
                <a:solidFill>
                  <a:schemeClr val="tx1"/>
                </a:solidFill>
                <a:cs typeface="Arial" charset="0"/>
              </a:rPr>
            </a:br>
            <a:r>
              <a:rPr lang="en-US" sz="2000" smtClean="0">
                <a:solidFill>
                  <a:schemeClr val="tx1"/>
                </a:solidFill>
                <a:cs typeface="Times New Roman" pitchFamily="18" charset="0"/>
              </a:rPr>
              <a:t>is the most important thing that will decide if you will survive a violent encounter. The ability to quickly make decisions while under extreme duress, stress, and fear separates survivors from statistics. So while violent attacks on schools are statistically very rare, the fact that they do occur, and occur on such a random basis, requires that every one of us who has the charge of responsibility to look out for the safety of kids prepare for the worst.</a:t>
            </a:r>
            <a:br>
              <a:rPr lang="en-US" sz="2000" smtClean="0">
                <a:solidFill>
                  <a:schemeClr val="tx1"/>
                </a:solidFill>
                <a:cs typeface="Times New Roman" pitchFamily="18" charset="0"/>
              </a:rPr>
            </a:br>
            <a:r>
              <a:rPr lang="en-US" smtClean="0">
                <a:latin typeface="Georgia" pitchFamily="18" charset="0"/>
                <a:cs typeface="Times New Roman" pitchFamily="18" charset="0"/>
              </a:rPr>
              <a:t> </a:t>
            </a:r>
          </a:p>
        </p:txBody>
      </p:sp>
      <p:pic>
        <p:nvPicPr>
          <p:cNvPr id="79875" name="Picture 4" descr="Tiger_Wo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8089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80900" name="Text Box 4"/>
          <p:cNvSpPr txBox="1">
            <a:spLocks noChangeArrowheads="1"/>
          </p:cNvSpPr>
          <p:nvPr/>
        </p:nvSpPr>
        <p:spPr bwMode="auto">
          <a:xfrm>
            <a:off x="457200" y="3048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latin typeface="Arial Black" pitchFamily="34" charset="0"/>
                <a:cs typeface="Times New Roman" pitchFamily="18" charset="0"/>
              </a:rPr>
              <a:t>Rules to </a:t>
            </a:r>
            <a:r>
              <a:rPr lang="en-US" sz="2400" b="1" i="1" u="sng">
                <a:latin typeface="Arial Black" pitchFamily="34" charset="0"/>
                <a:cs typeface="Times New Roman" pitchFamily="18" charset="0"/>
              </a:rPr>
              <a:t>Live</a:t>
            </a:r>
            <a:r>
              <a:rPr lang="en-US" sz="2400" b="1" i="1">
                <a:latin typeface="Arial Black" pitchFamily="34" charset="0"/>
                <a:cs typeface="Times New Roman" pitchFamily="18" charset="0"/>
              </a:rPr>
              <a:t> By:</a:t>
            </a:r>
          </a:p>
          <a:p>
            <a:pPr eaLnBrk="1" hangingPunct="1"/>
            <a:endParaRPr lang="en-US" sz="2400" b="1" i="1">
              <a:latin typeface="Arial Black" pitchFamily="34" charset="0"/>
              <a:cs typeface="Times New Roman" pitchFamily="18" charset="0"/>
            </a:endParaRPr>
          </a:p>
          <a:p>
            <a:pPr eaLnBrk="1" hangingPunct="1">
              <a:buFont typeface="Wingdings" pitchFamily="2" charset="2"/>
              <a:buNone/>
            </a:pPr>
            <a:endParaRPr lang="en-US" sz="2100" i="1">
              <a:cs typeface="Times New Roman" pitchFamily="18" charset="0"/>
            </a:endParaRPr>
          </a:p>
        </p:txBody>
      </p:sp>
      <p:pic>
        <p:nvPicPr>
          <p:cNvPr id="80901" name="Picture 7" descr="r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6805613"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8192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81924" name="Text Box 4"/>
          <p:cNvSpPr txBox="1">
            <a:spLocks noChangeArrowheads="1"/>
          </p:cNvSpPr>
          <p:nvPr/>
        </p:nvSpPr>
        <p:spPr bwMode="auto">
          <a:xfrm>
            <a:off x="457200" y="304800"/>
            <a:ext cx="8686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latin typeface="Arial Black" pitchFamily="34" charset="0"/>
                <a:cs typeface="Times New Roman" pitchFamily="18" charset="0"/>
              </a:rPr>
              <a:t>Rules to </a:t>
            </a:r>
            <a:r>
              <a:rPr lang="en-US" sz="2400" b="1" i="1" u="sng">
                <a:latin typeface="Arial Black" pitchFamily="34" charset="0"/>
                <a:cs typeface="Times New Roman" pitchFamily="18" charset="0"/>
              </a:rPr>
              <a:t>Live</a:t>
            </a:r>
            <a:r>
              <a:rPr lang="en-US" sz="2400" b="1" i="1">
                <a:latin typeface="Arial Black" pitchFamily="34" charset="0"/>
                <a:cs typeface="Times New Roman" pitchFamily="18" charset="0"/>
              </a:rPr>
              <a:t> By:</a:t>
            </a:r>
          </a:p>
          <a:p>
            <a:pPr eaLnBrk="1" hangingPunct="1"/>
            <a:endParaRPr lang="en-US" sz="2400" b="1" i="1">
              <a:latin typeface="Arial Black" pitchFamily="34" charset="0"/>
              <a:cs typeface="Times New Roman" pitchFamily="18" charset="0"/>
            </a:endParaRPr>
          </a:p>
          <a:p>
            <a:pPr eaLnBrk="1" hangingPunct="1">
              <a:buFont typeface="Wingdings" pitchFamily="2" charset="2"/>
              <a:buNone/>
            </a:pPr>
            <a:r>
              <a:rPr lang="en-US" sz="2400" i="1">
                <a:cs typeface="Times New Roman" pitchFamily="18" charset="0"/>
              </a:rPr>
              <a:t>• </a:t>
            </a:r>
            <a:r>
              <a:rPr lang="en-US" sz="2100" i="1">
                <a:cs typeface="Times New Roman" pitchFamily="18" charset="0"/>
              </a:rPr>
              <a:t>You have the right / duty to survive </a:t>
            </a:r>
            <a:r>
              <a:rPr lang="en-US" sz="2100" i="1" u="sng">
                <a:cs typeface="Times New Roman" pitchFamily="18" charset="0"/>
              </a:rPr>
              <a:t>any</a:t>
            </a:r>
            <a:r>
              <a:rPr lang="en-US" sz="2100" i="1">
                <a:cs typeface="Times New Roman" pitchFamily="18" charset="0"/>
              </a:rPr>
              <a:t> critical incident</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8294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82948" name="Text Box 4"/>
          <p:cNvSpPr txBox="1">
            <a:spLocks noChangeArrowheads="1"/>
          </p:cNvSpPr>
          <p:nvPr/>
        </p:nvSpPr>
        <p:spPr bwMode="auto">
          <a:xfrm>
            <a:off x="457200" y="3048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latin typeface="Arial Black" pitchFamily="34" charset="0"/>
                <a:cs typeface="Times New Roman" pitchFamily="18" charset="0"/>
              </a:rPr>
              <a:t>Rules to </a:t>
            </a:r>
            <a:r>
              <a:rPr lang="en-US" sz="2400" b="1" i="1" u="sng">
                <a:latin typeface="Arial Black" pitchFamily="34" charset="0"/>
                <a:cs typeface="Times New Roman" pitchFamily="18" charset="0"/>
              </a:rPr>
              <a:t>Live</a:t>
            </a:r>
            <a:r>
              <a:rPr lang="en-US" sz="2400" b="1" i="1">
                <a:latin typeface="Arial Black" pitchFamily="34" charset="0"/>
                <a:cs typeface="Times New Roman" pitchFamily="18" charset="0"/>
              </a:rPr>
              <a:t> By:</a:t>
            </a:r>
          </a:p>
          <a:p>
            <a:pPr eaLnBrk="1" hangingPunct="1"/>
            <a:endParaRPr lang="en-US" sz="2400" b="1" i="1">
              <a:latin typeface="Arial Black" pitchFamily="34" charset="0"/>
              <a:cs typeface="Times New Roman" pitchFamily="18" charset="0"/>
            </a:endParaRPr>
          </a:p>
          <a:p>
            <a:pPr eaLnBrk="1" hangingPunct="1">
              <a:buFont typeface="Wingdings" pitchFamily="2" charset="2"/>
              <a:buNone/>
            </a:pPr>
            <a:r>
              <a:rPr lang="en-US" sz="2400" i="1">
                <a:cs typeface="Times New Roman" pitchFamily="18" charset="0"/>
              </a:rPr>
              <a:t>• </a:t>
            </a:r>
            <a:r>
              <a:rPr lang="en-US" sz="2100" i="1">
                <a:cs typeface="Times New Roman" pitchFamily="18" charset="0"/>
              </a:rPr>
              <a:t>You have the right / duty to survive </a:t>
            </a:r>
            <a:r>
              <a:rPr lang="en-US" sz="2100" i="1" u="sng">
                <a:cs typeface="Times New Roman" pitchFamily="18" charset="0"/>
              </a:rPr>
              <a:t>any</a:t>
            </a:r>
            <a:r>
              <a:rPr lang="en-US" sz="2100" i="1">
                <a:cs typeface="Times New Roman" pitchFamily="18" charset="0"/>
              </a:rPr>
              <a:t> critical incident</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Prior preparation &amp; planning prevents poor performance</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8397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83972" name="Text Box 4"/>
          <p:cNvSpPr txBox="1">
            <a:spLocks noChangeArrowheads="1"/>
          </p:cNvSpPr>
          <p:nvPr/>
        </p:nvSpPr>
        <p:spPr bwMode="auto">
          <a:xfrm>
            <a:off x="457200" y="304800"/>
            <a:ext cx="868680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latin typeface="Arial Black" pitchFamily="34" charset="0"/>
                <a:cs typeface="Times New Roman" pitchFamily="18" charset="0"/>
              </a:rPr>
              <a:t>Rules to </a:t>
            </a:r>
            <a:r>
              <a:rPr lang="en-US" sz="2400" b="1" i="1" u="sng">
                <a:latin typeface="Arial Black" pitchFamily="34" charset="0"/>
                <a:cs typeface="Times New Roman" pitchFamily="18" charset="0"/>
              </a:rPr>
              <a:t>Live</a:t>
            </a:r>
            <a:r>
              <a:rPr lang="en-US" sz="2400" b="1" i="1">
                <a:latin typeface="Arial Black" pitchFamily="34" charset="0"/>
                <a:cs typeface="Times New Roman" pitchFamily="18" charset="0"/>
              </a:rPr>
              <a:t> By:</a:t>
            </a:r>
          </a:p>
          <a:p>
            <a:pPr eaLnBrk="1" hangingPunct="1"/>
            <a:endParaRPr lang="en-US" sz="2400" b="1" i="1">
              <a:latin typeface="Arial Black" pitchFamily="34" charset="0"/>
              <a:cs typeface="Times New Roman" pitchFamily="18" charset="0"/>
            </a:endParaRPr>
          </a:p>
          <a:p>
            <a:pPr eaLnBrk="1" hangingPunct="1">
              <a:buFont typeface="Wingdings" pitchFamily="2" charset="2"/>
              <a:buNone/>
            </a:pPr>
            <a:r>
              <a:rPr lang="en-US" sz="2400" i="1">
                <a:cs typeface="Times New Roman" pitchFamily="18" charset="0"/>
              </a:rPr>
              <a:t>• </a:t>
            </a:r>
            <a:r>
              <a:rPr lang="en-US" sz="2100" i="1">
                <a:cs typeface="Times New Roman" pitchFamily="18" charset="0"/>
              </a:rPr>
              <a:t>You have the right / duty to survive </a:t>
            </a:r>
            <a:r>
              <a:rPr lang="en-US" sz="2100" i="1" u="sng">
                <a:cs typeface="Times New Roman" pitchFamily="18" charset="0"/>
              </a:rPr>
              <a:t>any</a:t>
            </a:r>
            <a:r>
              <a:rPr lang="en-US" sz="2100" i="1">
                <a:cs typeface="Times New Roman" pitchFamily="18" charset="0"/>
              </a:rPr>
              <a:t> critical incident</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Prior preparation &amp; planning prevents poor performance</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Be proactive; DO SOMETHING (ABN: Anything beats Nothing)</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8499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84996" name="Text Box 4"/>
          <p:cNvSpPr txBox="1">
            <a:spLocks noChangeArrowheads="1"/>
          </p:cNvSpPr>
          <p:nvPr/>
        </p:nvSpPr>
        <p:spPr bwMode="auto">
          <a:xfrm>
            <a:off x="457200" y="304800"/>
            <a:ext cx="8686800"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latin typeface="Arial Black" pitchFamily="34" charset="0"/>
                <a:cs typeface="Times New Roman" pitchFamily="18" charset="0"/>
              </a:rPr>
              <a:t>Rules to </a:t>
            </a:r>
            <a:r>
              <a:rPr lang="en-US" sz="2400" b="1" i="1" u="sng">
                <a:latin typeface="Arial Black" pitchFamily="34" charset="0"/>
                <a:cs typeface="Times New Roman" pitchFamily="18" charset="0"/>
              </a:rPr>
              <a:t>Live</a:t>
            </a:r>
            <a:r>
              <a:rPr lang="en-US" sz="2400" b="1" i="1">
                <a:latin typeface="Arial Black" pitchFamily="34" charset="0"/>
                <a:cs typeface="Times New Roman" pitchFamily="18" charset="0"/>
              </a:rPr>
              <a:t> By:</a:t>
            </a:r>
          </a:p>
          <a:p>
            <a:pPr eaLnBrk="1" hangingPunct="1"/>
            <a:endParaRPr lang="en-US" sz="2400" b="1" i="1">
              <a:latin typeface="Arial Black" pitchFamily="34" charset="0"/>
              <a:cs typeface="Times New Roman" pitchFamily="18" charset="0"/>
            </a:endParaRPr>
          </a:p>
          <a:p>
            <a:pPr eaLnBrk="1" hangingPunct="1">
              <a:buFont typeface="Wingdings" pitchFamily="2" charset="2"/>
              <a:buNone/>
            </a:pPr>
            <a:r>
              <a:rPr lang="en-US" sz="2400" i="1">
                <a:cs typeface="Times New Roman" pitchFamily="18" charset="0"/>
              </a:rPr>
              <a:t>• </a:t>
            </a:r>
            <a:r>
              <a:rPr lang="en-US" sz="2100" i="1">
                <a:cs typeface="Times New Roman" pitchFamily="18" charset="0"/>
              </a:rPr>
              <a:t>You have the right / duty to survive </a:t>
            </a:r>
            <a:r>
              <a:rPr lang="en-US" sz="2100" i="1" u="sng">
                <a:cs typeface="Times New Roman" pitchFamily="18" charset="0"/>
              </a:rPr>
              <a:t>any</a:t>
            </a:r>
            <a:r>
              <a:rPr lang="en-US" sz="2100" i="1">
                <a:cs typeface="Times New Roman" pitchFamily="18" charset="0"/>
              </a:rPr>
              <a:t> critical incident</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Prior preparation &amp; planning prevents poor performance</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Be proactive; DO SOMETHING (ABN: Anything beats Nothing)</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There are “Shepherds” &amp; “Sheep” - &amp; there are “Wolves”</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8601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86020" name="Text Box 4"/>
          <p:cNvSpPr txBox="1">
            <a:spLocks noChangeArrowheads="1"/>
          </p:cNvSpPr>
          <p:nvPr/>
        </p:nvSpPr>
        <p:spPr bwMode="auto">
          <a:xfrm>
            <a:off x="457200" y="304800"/>
            <a:ext cx="86868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latin typeface="Arial Black" pitchFamily="34" charset="0"/>
                <a:cs typeface="Times New Roman" pitchFamily="18" charset="0"/>
              </a:rPr>
              <a:t>Rules to </a:t>
            </a:r>
            <a:r>
              <a:rPr lang="en-US" sz="2400" b="1" i="1" u="sng">
                <a:latin typeface="Arial Black" pitchFamily="34" charset="0"/>
                <a:cs typeface="Times New Roman" pitchFamily="18" charset="0"/>
              </a:rPr>
              <a:t>Live</a:t>
            </a:r>
            <a:r>
              <a:rPr lang="en-US" sz="2400" b="1" i="1">
                <a:latin typeface="Arial Black" pitchFamily="34" charset="0"/>
                <a:cs typeface="Times New Roman" pitchFamily="18" charset="0"/>
              </a:rPr>
              <a:t> By:</a:t>
            </a:r>
          </a:p>
          <a:p>
            <a:pPr eaLnBrk="1" hangingPunct="1"/>
            <a:endParaRPr lang="en-US" sz="2400" b="1" i="1">
              <a:latin typeface="Arial Black" pitchFamily="34" charset="0"/>
              <a:cs typeface="Times New Roman" pitchFamily="18" charset="0"/>
            </a:endParaRPr>
          </a:p>
          <a:p>
            <a:pPr eaLnBrk="1" hangingPunct="1">
              <a:buFont typeface="Wingdings" pitchFamily="2" charset="2"/>
              <a:buNone/>
            </a:pPr>
            <a:r>
              <a:rPr lang="en-US" sz="2400" i="1">
                <a:cs typeface="Times New Roman" pitchFamily="18" charset="0"/>
              </a:rPr>
              <a:t>• </a:t>
            </a:r>
            <a:r>
              <a:rPr lang="en-US" sz="2100" i="1">
                <a:cs typeface="Times New Roman" pitchFamily="18" charset="0"/>
              </a:rPr>
              <a:t>You have the right / duty to survive </a:t>
            </a:r>
            <a:r>
              <a:rPr lang="en-US" sz="2100" i="1" u="sng">
                <a:cs typeface="Times New Roman" pitchFamily="18" charset="0"/>
              </a:rPr>
              <a:t>any</a:t>
            </a:r>
            <a:r>
              <a:rPr lang="en-US" sz="2100" i="1">
                <a:cs typeface="Times New Roman" pitchFamily="18" charset="0"/>
              </a:rPr>
              <a:t> critical incident</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Prior preparation &amp; planning prevents poor performance</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Be proactive; DO SOMETHING (ABN: Anything beats Nothing)</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There are “Shepherds” &amp; “Sheep” - &amp; there are “Wolves”</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Interrupt the bad guy’s plan</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8704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87044" name="Text Box 4"/>
          <p:cNvSpPr txBox="1">
            <a:spLocks noChangeArrowheads="1"/>
          </p:cNvSpPr>
          <p:nvPr/>
        </p:nvSpPr>
        <p:spPr bwMode="auto">
          <a:xfrm>
            <a:off x="457200" y="304800"/>
            <a:ext cx="8686800"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latin typeface="Arial Black" pitchFamily="34" charset="0"/>
                <a:cs typeface="Times New Roman" pitchFamily="18" charset="0"/>
              </a:rPr>
              <a:t>Rules to </a:t>
            </a:r>
            <a:r>
              <a:rPr lang="en-US" sz="2400" b="1" i="1" u="sng">
                <a:latin typeface="Arial Black" pitchFamily="34" charset="0"/>
                <a:cs typeface="Times New Roman" pitchFamily="18" charset="0"/>
              </a:rPr>
              <a:t>Live</a:t>
            </a:r>
            <a:r>
              <a:rPr lang="en-US" sz="2400" b="1" i="1">
                <a:latin typeface="Arial Black" pitchFamily="34" charset="0"/>
                <a:cs typeface="Times New Roman" pitchFamily="18" charset="0"/>
              </a:rPr>
              <a:t> By:</a:t>
            </a:r>
          </a:p>
          <a:p>
            <a:pPr eaLnBrk="1" hangingPunct="1"/>
            <a:endParaRPr lang="en-US" sz="2400" b="1" i="1">
              <a:latin typeface="Arial Black" pitchFamily="34" charset="0"/>
              <a:cs typeface="Times New Roman" pitchFamily="18" charset="0"/>
            </a:endParaRPr>
          </a:p>
          <a:p>
            <a:pPr eaLnBrk="1" hangingPunct="1">
              <a:buFont typeface="Wingdings" pitchFamily="2" charset="2"/>
              <a:buNone/>
            </a:pPr>
            <a:r>
              <a:rPr lang="en-US" sz="2400" i="1">
                <a:cs typeface="Times New Roman" pitchFamily="18" charset="0"/>
              </a:rPr>
              <a:t>• </a:t>
            </a:r>
            <a:r>
              <a:rPr lang="en-US" sz="2100" i="1">
                <a:cs typeface="Times New Roman" pitchFamily="18" charset="0"/>
              </a:rPr>
              <a:t>You have the right / duty to survive </a:t>
            </a:r>
            <a:r>
              <a:rPr lang="en-US" sz="2100" i="1" u="sng">
                <a:cs typeface="Times New Roman" pitchFamily="18" charset="0"/>
              </a:rPr>
              <a:t>any</a:t>
            </a:r>
            <a:r>
              <a:rPr lang="en-US" sz="2100" i="1">
                <a:cs typeface="Times New Roman" pitchFamily="18" charset="0"/>
              </a:rPr>
              <a:t> critical incident</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Prior preparation &amp; planning prevents poor performance</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Be proactive; DO SOMETHING (ABN: Anything beats Nothing)</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There are “Shepherds” &amp; “Sheep” - &amp; there are “Wolves”</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Interrupt the bad guy’s plan</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Instead of “What-If?”, think “When - then”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536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5364" name="Text Box 4"/>
          <p:cNvSpPr txBox="1">
            <a:spLocks noChangeArrowheads="1"/>
          </p:cNvSpPr>
          <p:nvPr/>
        </p:nvSpPr>
        <p:spPr bwMode="auto">
          <a:xfrm>
            <a:off x="6400800" y="228600"/>
            <a:ext cx="259080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IN"/>
              <a:t>First grade teacher Kaitlin Roig, hid 14 students in a bathroom and barricaded the door, telling them to be completely quiet to remain safe.</a:t>
            </a:r>
          </a:p>
          <a:p>
            <a:pPr eaLnBrk="1" hangingPunct="1"/>
            <a:endParaRPr lang="en-IN"/>
          </a:p>
          <a:p>
            <a:pPr eaLnBrk="1" hangingPunct="1"/>
            <a:r>
              <a:rPr lang="en-IN"/>
              <a:t>School library staff Yvonne Cech and Maryann Jacob first hid 18 children in a part of the library the school used for lockdown in practice drills, but on discovering that one of the doors would not lock, had the children crawl into a storage room as Yvonne barricaded the door with a filing cabinet. </a:t>
            </a:r>
            <a:endParaRPr lang="en-US"/>
          </a:p>
        </p:txBody>
      </p:sp>
      <p:sp>
        <p:nvSpPr>
          <p:cNvPr id="15365" name="Text Box 5"/>
          <p:cNvSpPr txBox="1">
            <a:spLocks noChangeArrowheads="1"/>
          </p:cNvSpPr>
          <p:nvPr/>
        </p:nvSpPr>
        <p:spPr bwMode="auto">
          <a:xfrm>
            <a:off x="152400" y="228600"/>
            <a:ext cx="4800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t>December 14, 2012</a:t>
            </a:r>
            <a:r>
              <a:rPr lang="en-US" sz="2000" b="1" i="1"/>
              <a:t> </a:t>
            </a:r>
          </a:p>
          <a:p>
            <a:pPr algn="ctr" eaLnBrk="1" hangingPunct="1"/>
            <a:endParaRPr lang="en-US" sz="2000" b="1" i="1"/>
          </a:p>
          <a:p>
            <a:pPr algn="ctr" eaLnBrk="1" hangingPunct="1"/>
            <a:r>
              <a:rPr lang="en-US" sz="2000" b="1" i="1"/>
              <a:t>Sandy Hook Elementary,</a:t>
            </a:r>
          </a:p>
          <a:p>
            <a:pPr algn="ctr" eaLnBrk="1" hangingPunct="1"/>
            <a:r>
              <a:rPr lang="en-US" sz="2000" b="1" i="1"/>
              <a:t>Newtown, Connecticut</a:t>
            </a:r>
          </a:p>
        </p:txBody>
      </p:sp>
      <p:pic>
        <p:nvPicPr>
          <p:cNvPr id="15366" name="Picture 6" descr="File:Police at Sandy H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57425"/>
            <a:ext cx="60579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8806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88068" name="Text Box 4"/>
          <p:cNvSpPr txBox="1">
            <a:spLocks noChangeArrowheads="1"/>
          </p:cNvSpPr>
          <p:nvPr/>
        </p:nvSpPr>
        <p:spPr bwMode="auto">
          <a:xfrm>
            <a:off x="457200" y="304800"/>
            <a:ext cx="86868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latin typeface="Arial Black" pitchFamily="34" charset="0"/>
                <a:cs typeface="Times New Roman" pitchFamily="18" charset="0"/>
              </a:rPr>
              <a:t>Rules to </a:t>
            </a:r>
            <a:r>
              <a:rPr lang="en-US" sz="2400" b="1" i="1" u="sng">
                <a:latin typeface="Arial Black" pitchFamily="34" charset="0"/>
                <a:cs typeface="Times New Roman" pitchFamily="18" charset="0"/>
              </a:rPr>
              <a:t>Live</a:t>
            </a:r>
            <a:r>
              <a:rPr lang="en-US" sz="2400" b="1" i="1">
                <a:latin typeface="Arial Black" pitchFamily="34" charset="0"/>
                <a:cs typeface="Times New Roman" pitchFamily="18" charset="0"/>
              </a:rPr>
              <a:t> By:</a:t>
            </a:r>
          </a:p>
          <a:p>
            <a:pPr eaLnBrk="1" hangingPunct="1"/>
            <a:endParaRPr lang="en-US" sz="2400" b="1" i="1">
              <a:latin typeface="Arial Black" pitchFamily="34" charset="0"/>
              <a:cs typeface="Times New Roman" pitchFamily="18" charset="0"/>
            </a:endParaRPr>
          </a:p>
          <a:p>
            <a:pPr eaLnBrk="1" hangingPunct="1">
              <a:buFont typeface="Wingdings" pitchFamily="2" charset="2"/>
              <a:buNone/>
            </a:pPr>
            <a:r>
              <a:rPr lang="en-US" sz="2400" i="1">
                <a:cs typeface="Times New Roman" pitchFamily="18" charset="0"/>
              </a:rPr>
              <a:t>• </a:t>
            </a:r>
            <a:r>
              <a:rPr lang="en-US" sz="2100" i="1">
                <a:cs typeface="Times New Roman" pitchFamily="18" charset="0"/>
              </a:rPr>
              <a:t>You have the right / duty to survive </a:t>
            </a:r>
            <a:r>
              <a:rPr lang="en-US" sz="2100" i="1" u="sng">
                <a:cs typeface="Times New Roman" pitchFamily="18" charset="0"/>
              </a:rPr>
              <a:t>any</a:t>
            </a:r>
            <a:r>
              <a:rPr lang="en-US" sz="2100" i="1">
                <a:cs typeface="Times New Roman" pitchFamily="18" charset="0"/>
              </a:rPr>
              <a:t> critical incident</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Prior preparation &amp; planning prevents poor performance</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Be proactive; DO SOMETHING (ABN: Anything beats Nothing)</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There are “Shepherds” &amp; “Sheep” - &amp; there are “Wolves”</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Interrupt the bad guy’s plan</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Instead of “What-If?”, think “When - then”</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Break the chain of consequences as early as you can</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8909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89092" name="Text Box 4"/>
          <p:cNvSpPr txBox="1">
            <a:spLocks noChangeArrowheads="1"/>
          </p:cNvSpPr>
          <p:nvPr/>
        </p:nvSpPr>
        <p:spPr bwMode="auto">
          <a:xfrm>
            <a:off x="457200" y="304800"/>
            <a:ext cx="86868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latin typeface="Arial Black" pitchFamily="34" charset="0"/>
                <a:cs typeface="Times New Roman" pitchFamily="18" charset="0"/>
              </a:rPr>
              <a:t>Rules to </a:t>
            </a:r>
            <a:r>
              <a:rPr lang="en-US" sz="2400" b="1" i="1" u="sng">
                <a:latin typeface="Arial Black" pitchFamily="34" charset="0"/>
                <a:cs typeface="Times New Roman" pitchFamily="18" charset="0"/>
              </a:rPr>
              <a:t>Live</a:t>
            </a:r>
            <a:r>
              <a:rPr lang="en-US" sz="2400" b="1" i="1">
                <a:latin typeface="Arial Black" pitchFamily="34" charset="0"/>
                <a:cs typeface="Times New Roman" pitchFamily="18" charset="0"/>
              </a:rPr>
              <a:t> By:</a:t>
            </a:r>
          </a:p>
          <a:p>
            <a:pPr eaLnBrk="1" hangingPunct="1"/>
            <a:endParaRPr lang="en-US" sz="2400" b="1" i="1">
              <a:latin typeface="Arial Black" pitchFamily="34" charset="0"/>
              <a:cs typeface="Times New Roman" pitchFamily="18" charset="0"/>
            </a:endParaRPr>
          </a:p>
          <a:p>
            <a:pPr eaLnBrk="1" hangingPunct="1">
              <a:buFont typeface="Wingdings" pitchFamily="2" charset="2"/>
              <a:buNone/>
            </a:pPr>
            <a:r>
              <a:rPr lang="en-US" sz="2400" i="1">
                <a:cs typeface="Times New Roman" pitchFamily="18" charset="0"/>
              </a:rPr>
              <a:t>• </a:t>
            </a:r>
            <a:r>
              <a:rPr lang="en-US" sz="2100" i="1">
                <a:cs typeface="Times New Roman" pitchFamily="18" charset="0"/>
              </a:rPr>
              <a:t>You have the right / duty to survive </a:t>
            </a:r>
            <a:r>
              <a:rPr lang="en-US" sz="2100" i="1" u="sng">
                <a:cs typeface="Times New Roman" pitchFamily="18" charset="0"/>
              </a:rPr>
              <a:t>any</a:t>
            </a:r>
            <a:r>
              <a:rPr lang="en-US" sz="2100" i="1">
                <a:cs typeface="Times New Roman" pitchFamily="18" charset="0"/>
              </a:rPr>
              <a:t> critical incident</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Prior preparation &amp; planning prevents poor performance</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Be proactive; DO SOMETHING (ABN: Anything beats Nothing)</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There are “Shepherds” &amp; “Sheep” - &amp; there are “Wolves”</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Interrupt the bad guy’s plan</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Instead of “What-If?”, think “When - then”</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Break the chain of consequences as early as you can</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You don’t have to be a superhero</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9011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90116" name="Text Box 4"/>
          <p:cNvSpPr txBox="1">
            <a:spLocks noChangeArrowheads="1"/>
          </p:cNvSpPr>
          <p:nvPr/>
        </p:nvSpPr>
        <p:spPr bwMode="auto">
          <a:xfrm>
            <a:off x="457200" y="304800"/>
            <a:ext cx="8686800" cy="631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latin typeface="Arial Black" pitchFamily="34" charset="0"/>
                <a:cs typeface="Times New Roman" pitchFamily="18" charset="0"/>
              </a:rPr>
              <a:t>Rules to </a:t>
            </a:r>
            <a:r>
              <a:rPr lang="en-US" sz="2400" b="1" i="1" u="sng">
                <a:latin typeface="Arial Black" pitchFamily="34" charset="0"/>
                <a:cs typeface="Times New Roman" pitchFamily="18" charset="0"/>
              </a:rPr>
              <a:t>Live</a:t>
            </a:r>
            <a:r>
              <a:rPr lang="en-US" sz="2400" b="1" i="1">
                <a:latin typeface="Arial Black" pitchFamily="34" charset="0"/>
                <a:cs typeface="Times New Roman" pitchFamily="18" charset="0"/>
              </a:rPr>
              <a:t> By:</a:t>
            </a:r>
          </a:p>
          <a:p>
            <a:pPr eaLnBrk="1" hangingPunct="1"/>
            <a:endParaRPr lang="en-US" sz="2400" b="1" i="1">
              <a:latin typeface="Arial Black" pitchFamily="34" charset="0"/>
              <a:cs typeface="Times New Roman" pitchFamily="18" charset="0"/>
            </a:endParaRPr>
          </a:p>
          <a:p>
            <a:pPr eaLnBrk="1" hangingPunct="1">
              <a:buFont typeface="Wingdings" pitchFamily="2" charset="2"/>
              <a:buNone/>
            </a:pPr>
            <a:r>
              <a:rPr lang="en-US" sz="2400" i="1">
                <a:cs typeface="Times New Roman" pitchFamily="18" charset="0"/>
              </a:rPr>
              <a:t>• </a:t>
            </a:r>
            <a:r>
              <a:rPr lang="en-US" sz="2100" i="1">
                <a:cs typeface="Times New Roman" pitchFamily="18" charset="0"/>
              </a:rPr>
              <a:t>You have the right / duty to survive </a:t>
            </a:r>
            <a:r>
              <a:rPr lang="en-US" sz="2100" i="1" u="sng">
                <a:cs typeface="Times New Roman" pitchFamily="18" charset="0"/>
              </a:rPr>
              <a:t>any</a:t>
            </a:r>
            <a:r>
              <a:rPr lang="en-US" sz="2100" i="1">
                <a:cs typeface="Times New Roman" pitchFamily="18" charset="0"/>
              </a:rPr>
              <a:t> critical incident</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Prior preparation &amp; planning prevents poor performance</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Be proactive; DO SOMETHING (ABN: Anything beats Nothing)</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There are “Shepherds” &amp; “Sheep” - &amp; there are “Wolves”</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Interrupt the bad guy’s plan</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Instead of “What-If?”, think “When - then”</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Break the chain of consequences as early as you can</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You don’t have to be a superhero</a:t>
            </a:r>
          </a:p>
          <a:p>
            <a:pPr eaLnBrk="1" hangingPunct="1">
              <a:buFont typeface="Wingdings" pitchFamily="2" charset="2"/>
              <a:buNone/>
            </a:pPr>
            <a:endParaRPr lang="en-US" sz="2100" b="1" i="1">
              <a:cs typeface="Times New Roman" pitchFamily="18" charset="0"/>
            </a:endParaRPr>
          </a:p>
          <a:p>
            <a:pPr eaLnBrk="1" hangingPunct="1">
              <a:buFont typeface="Wingdings" pitchFamily="2" charset="2"/>
              <a:buNone/>
            </a:pPr>
            <a:r>
              <a:rPr lang="en-US" sz="2100" i="1">
                <a:cs typeface="Times New Roman" pitchFamily="18" charset="0"/>
              </a:rPr>
              <a:t>• Do what you can, as long as you must </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9113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91140" name="Text Box 4"/>
          <p:cNvSpPr txBox="1">
            <a:spLocks noChangeArrowheads="1"/>
          </p:cNvSpPr>
          <p:nvPr/>
        </p:nvSpPr>
        <p:spPr bwMode="auto">
          <a:xfrm>
            <a:off x="457200" y="304800"/>
            <a:ext cx="83820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cs typeface="Times New Roman" pitchFamily="18" charset="0"/>
              </a:rPr>
              <a:t>“ALICE” is an acronym for 5 steps you can utilize in order to increase your chances of surviving a surprise attack by an Active Shooter.</a:t>
            </a:r>
            <a:r>
              <a:rPr lang="en-US" sz="2400" i="1">
                <a:cs typeface="Times New Roman" pitchFamily="18" charset="0"/>
              </a:rPr>
              <a:t> </a:t>
            </a:r>
          </a:p>
          <a:p>
            <a:pPr eaLnBrk="1" hangingPunct="1"/>
            <a:endParaRPr lang="en-US" sz="2400" i="1">
              <a:cs typeface="Times New Roman" pitchFamily="18" charset="0"/>
            </a:endParaRPr>
          </a:p>
          <a:p>
            <a:pPr eaLnBrk="1" hangingPunct="1"/>
            <a:r>
              <a:rPr lang="en-US" sz="2400" i="1">
                <a:cs typeface="Times New Roman" pitchFamily="18" charset="0"/>
              </a:rPr>
              <a:t>It is important to remember that the “ALICE” response does not follow a set of actions you “shall, must, will” do when confronted with an Active Shooter. </a:t>
            </a:r>
          </a:p>
          <a:p>
            <a:pPr eaLnBrk="1" hangingPunct="1"/>
            <a:endParaRPr lang="en-US" sz="2400" i="1">
              <a:cs typeface="Times New Roman" pitchFamily="18" charset="0"/>
            </a:endParaRPr>
          </a:p>
          <a:p>
            <a:pPr eaLnBrk="1" hangingPunct="1"/>
            <a:r>
              <a:rPr lang="en-US" sz="2400" i="1">
                <a:cs typeface="Times New Roman" pitchFamily="18" charset="0"/>
              </a:rPr>
              <a:t>Your survival is paramount in this situation. Deal with known information and don’t worry about unknowns. </a:t>
            </a:r>
          </a:p>
          <a:p>
            <a:pPr eaLnBrk="1" hangingPunct="1"/>
            <a:endParaRPr lang="en-US" sz="2400" i="1">
              <a:cs typeface="Times New Roman" pitchFamily="18" charset="0"/>
            </a:endParaRPr>
          </a:p>
          <a:p>
            <a:pPr eaLnBrk="1" hangingPunct="1"/>
            <a:r>
              <a:rPr lang="en-US" sz="2400" i="1">
                <a:cs typeface="Times New Roman" pitchFamily="18" charset="0"/>
              </a:rPr>
              <a:t>You may use only 1 or 2 parts of the response plan or you may have to utilize all 5. In this type of incident, your perception is the reality and you will be deciding what the appropriate action for you to take is. </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9216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92164" name="Text Box 4"/>
          <p:cNvSpPr txBox="1">
            <a:spLocks noChangeArrowheads="1"/>
          </p:cNvSpPr>
          <p:nvPr/>
        </p:nvSpPr>
        <p:spPr bwMode="auto">
          <a:xfrm>
            <a:off x="457200" y="2286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A</a:t>
            </a:r>
            <a:r>
              <a:rPr lang="en-US" sz="3600" b="1" i="1">
                <a:cs typeface="Times New Roman" pitchFamily="18" charset="0"/>
              </a:rPr>
              <a:t>lert- </a:t>
            </a:r>
            <a:r>
              <a:rPr lang="en-US" sz="2400" b="1" i="1">
                <a:cs typeface="Times New Roman" pitchFamily="18" charset="0"/>
              </a:rPr>
              <a:t>Can be anything.</a:t>
            </a:r>
            <a:endParaRPr lang="en-US" sz="3600" b="1" i="1">
              <a:cs typeface="Times New Roman" pitchFamily="18" charset="0"/>
            </a:endParaRPr>
          </a:p>
        </p:txBody>
      </p:sp>
      <p:pic>
        <p:nvPicPr>
          <p:cNvPr id="92165" name="Picture 6" descr="me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828800"/>
            <a:ext cx="8782050"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9318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93188" name="Text Box 4"/>
          <p:cNvSpPr txBox="1">
            <a:spLocks noChangeArrowheads="1"/>
          </p:cNvSpPr>
          <p:nvPr/>
        </p:nvSpPr>
        <p:spPr bwMode="auto">
          <a:xfrm>
            <a:off x="457200" y="228600"/>
            <a:ext cx="845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A</a:t>
            </a:r>
            <a:r>
              <a:rPr lang="en-US" sz="3600" b="1" i="1">
                <a:cs typeface="Times New Roman" pitchFamily="18" charset="0"/>
              </a:rPr>
              <a:t>lert- </a:t>
            </a:r>
            <a:r>
              <a:rPr lang="en-US" sz="2400" b="1" i="1">
                <a:cs typeface="Times New Roman" pitchFamily="18" charset="0"/>
              </a:rPr>
              <a:t>Can be anything.</a:t>
            </a:r>
          </a:p>
          <a:p>
            <a:pPr eaLnBrk="1" hangingPunct="1"/>
            <a:endParaRPr lang="en-US" sz="3600" b="1" i="1">
              <a:cs typeface="Times New Roman" pitchFamily="18" charset="0"/>
            </a:endParaRPr>
          </a:p>
          <a:p>
            <a:pPr eaLnBrk="1" hangingPunct="1">
              <a:buFont typeface="Wingdings" pitchFamily="2" charset="2"/>
              <a:buChar char="§"/>
            </a:pPr>
            <a:r>
              <a:rPr lang="en-US" sz="2400" i="1">
                <a:cs typeface="Times New Roman" pitchFamily="18" charset="0"/>
              </a:rPr>
              <a:t>Gunfire</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9421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94212" name="Text Box 4"/>
          <p:cNvSpPr txBox="1">
            <a:spLocks noChangeArrowheads="1"/>
          </p:cNvSpPr>
          <p:nvPr/>
        </p:nvSpPr>
        <p:spPr bwMode="auto">
          <a:xfrm>
            <a:off x="457200" y="228600"/>
            <a:ext cx="8458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A</a:t>
            </a:r>
            <a:r>
              <a:rPr lang="en-US" sz="3600" b="1" i="1">
                <a:cs typeface="Times New Roman" pitchFamily="18" charset="0"/>
              </a:rPr>
              <a:t>lert- </a:t>
            </a:r>
            <a:r>
              <a:rPr lang="en-US" sz="2400" b="1" i="1">
                <a:cs typeface="Times New Roman" pitchFamily="18" charset="0"/>
              </a:rPr>
              <a:t>Can be anything.</a:t>
            </a:r>
          </a:p>
          <a:p>
            <a:pPr eaLnBrk="1" hangingPunct="1"/>
            <a:endParaRPr lang="en-US" sz="3600" b="1" i="1">
              <a:cs typeface="Times New Roman" pitchFamily="18" charset="0"/>
            </a:endParaRPr>
          </a:p>
          <a:p>
            <a:pPr eaLnBrk="1" hangingPunct="1">
              <a:buFont typeface="Wingdings" pitchFamily="2" charset="2"/>
              <a:buChar char="§"/>
            </a:pPr>
            <a:r>
              <a:rPr lang="en-US" sz="2400" i="1">
                <a:cs typeface="Times New Roman" pitchFamily="18" charset="0"/>
              </a:rPr>
              <a:t>Gunfire</a:t>
            </a:r>
          </a:p>
          <a:p>
            <a:pPr eaLnBrk="1" hangingPunct="1">
              <a:buFont typeface="Wingdings" pitchFamily="2" charset="2"/>
              <a:buChar char="§"/>
            </a:pPr>
            <a:endParaRPr lang="en-US" sz="2400" i="1">
              <a:cs typeface="Times New Roman" pitchFamily="18" charset="0"/>
            </a:endParaRPr>
          </a:p>
          <a:p>
            <a:pPr eaLnBrk="1" hangingPunct="1">
              <a:buFont typeface="Wingdings" pitchFamily="2" charset="2"/>
              <a:buChar char="§"/>
            </a:pPr>
            <a:r>
              <a:rPr lang="en-US" sz="2400" i="1">
                <a:cs typeface="Times New Roman" pitchFamily="18" charset="0"/>
              </a:rPr>
              <a:t>Witness</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9523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95236" name="Text Box 4"/>
          <p:cNvSpPr txBox="1">
            <a:spLocks noChangeArrowheads="1"/>
          </p:cNvSpPr>
          <p:nvPr/>
        </p:nvSpPr>
        <p:spPr bwMode="auto">
          <a:xfrm>
            <a:off x="457200" y="228600"/>
            <a:ext cx="84582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A</a:t>
            </a:r>
            <a:r>
              <a:rPr lang="en-US" sz="3600" b="1" i="1">
                <a:cs typeface="Times New Roman" pitchFamily="18" charset="0"/>
              </a:rPr>
              <a:t>lert- </a:t>
            </a:r>
            <a:r>
              <a:rPr lang="en-US" sz="2400" b="1" i="1">
                <a:cs typeface="Times New Roman" pitchFamily="18" charset="0"/>
              </a:rPr>
              <a:t>Can be anything.</a:t>
            </a:r>
          </a:p>
          <a:p>
            <a:pPr eaLnBrk="1" hangingPunct="1"/>
            <a:endParaRPr lang="en-US" sz="3600" b="1" i="1">
              <a:cs typeface="Times New Roman" pitchFamily="18" charset="0"/>
            </a:endParaRPr>
          </a:p>
          <a:p>
            <a:pPr eaLnBrk="1" hangingPunct="1">
              <a:buFont typeface="Wingdings" pitchFamily="2" charset="2"/>
              <a:buChar char="§"/>
            </a:pPr>
            <a:r>
              <a:rPr lang="en-US" sz="2400" i="1">
                <a:cs typeface="Times New Roman" pitchFamily="18" charset="0"/>
              </a:rPr>
              <a:t>Gunfire</a:t>
            </a:r>
          </a:p>
          <a:p>
            <a:pPr eaLnBrk="1" hangingPunct="1">
              <a:buFont typeface="Wingdings" pitchFamily="2" charset="2"/>
              <a:buChar char="§"/>
            </a:pPr>
            <a:endParaRPr lang="en-US" sz="2400" i="1">
              <a:cs typeface="Times New Roman" pitchFamily="18" charset="0"/>
            </a:endParaRPr>
          </a:p>
          <a:p>
            <a:pPr eaLnBrk="1" hangingPunct="1">
              <a:buFont typeface="Wingdings" pitchFamily="2" charset="2"/>
              <a:buChar char="§"/>
            </a:pPr>
            <a:r>
              <a:rPr lang="en-US" sz="2400" i="1">
                <a:cs typeface="Times New Roman" pitchFamily="18" charset="0"/>
              </a:rPr>
              <a:t>Witness</a:t>
            </a:r>
          </a:p>
          <a:p>
            <a:pPr eaLnBrk="1" hangingPunct="1">
              <a:buFont typeface="Wingdings" pitchFamily="2" charset="2"/>
              <a:buChar char="§"/>
            </a:pPr>
            <a:endParaRPr lang="en-US" sz="2400" i="1">
              <a:cs typeface="Times New Roman" pitchFamily="18" charset="0"/>
            </a:endParaRPr>
          </a:p>
          <a:p>
            <a:pPr eaLnBrk="1" hangingPunct="1">
              <a:buFont typeface="Wingdings" pitchFamily="2" charset="2"/>
              <a:buChar char="§"/>
            </a:pPr>
            <a:r>
              <a:rPr lang="en-US" sz="2400" i="1">
                <a:cs typeface="Times New Roman" pitchFamily="18" charset="0"/>
              </a:rPr>
              <a:t>PA Announcement       (be Specific)</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9625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96260" name="Text Box 4"/>
          <p:cNvSpPr txBox="1">
            <a:spLocks noChangeArrowheads="1"/>
          </p:cNvSpPr>
          <p:nvPr/>
        </p:nvSpPr>
        <p:spPr bwMode="auto">
          <a:xfrm>
            <a:off x="457200" y="228600"/>
            <a:ext cx="8458200"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A</a:t>
            </a:r>
            <a:r>
              <a:rPr lang="en-US" sz="3600" b="1" i="1">
                <a:cs typeface="Times New Roman" pitchFamily="18" charset="0"/>
              </a:rPr>
              <a:t>lert- </a:t>
            </a:r>
            <a:r>
              <a:rPr lang="en-US" sz="2400" b="1" i="1">
                <a:cs typeface="Times New Roman" pitchFamily="18" charset="0"/>
              </a:rPr>
              <a:t>Can be anything.</a:t>
            </a:r>
          </a:p>
          <a:p>
            <a:pPr eaLnBrk="1" hangingPunct="1"/>
            <a:endParaRPr lang="en-US" sz="3600" b="1" i="1">
              <a:cs typeface="Times New Roman" pitchFamily="18" charset="0"/>
            </a:endParaRPr>
          </a:p>
          <a:p>
            <a:pPr eaLnBrk="1" hangingPunct="1">
              <a:buFont typeface="Wingdings" pitchFamily="2" charset="2"/>
              <a:buChar char="§"/>
            </a:pPr>
            <a:r>
              <a:rPr lang="en-US" sz="2400" i="1">
                <a:cs typeface="Times New Roman" pitchFamily="18" charset="0"/>
              </a:rPr>
              <a:t>Gunfire</a:t>
            </a:r>
          </a:p>
          <a:p>
            <a:pPr eaLnBrk="1" hangingPunct="1">
              <a:buFont typeface="Wingdings" pitchFamily="2" charset="2"/>
              <a:buChar char="§"/>
            </a:pPr>
            <a:endParaRPr lang="en-US" sz="2400" i="1">
              <a:cs typeface="Times New Roman" pitchFamily="18" charset="0"/>
            </a:endParaRPr>
          </a:p>
          <a:p>
            <a:pPr eaLnBrk="1" hangingPunct="1">
              <a:buFont typeface="Wingdings" pitchFamily="2" charset="2"/>
              <a:buChar char="§"/>
            </a:pPr>
            <a:r>
              <a:rPr lang="en-US" sz="2400" i="1">
                <a:cs typeface="Times New Roman" pitchFamily="18" charset="0"/>
              </a:rPr>
              <a:t>Witness</a:t>
            </a:r>
          </a:p>
          <a:p>
            <a:pPr eaLnBrk="1" hangingPunct="1">
              <a:buFont typeface="Wingdings" pitchFamily="2" charset="2"/>
              <a:buChar char="§"/>
            </a:pPr>
            <a:endParaRPr lang="en-US" sz="2400" i="1">
              <a:cs typeface="Times New Roman" pitchFamily="18" charset="0"/>
            </a:endParaRPr>
          </a:p>
          <a:p>
            <a:pPr eaLnBrk="1" hangingPunct="1">
              <a:buFont typeface="Wingdings" pitchFamily="2" charset="2"/>
              <a:buChar char="§"/>
            </a:pPr>
            <a:r>
              <a:rPr lang="en-US" sz="2400" i="1">
                <a:cs typeface="Times New Roman" pitchFamily="18" charset="0"/>
              </a:rPr>
              <a:t>PA Announcement</a:t>
            </a:r>
          </a:p>
          <a:p>
            <a:pPr eaLnBrk="1" hangingPunct="1">
              <a:buFont typeface="Wingdings" pitchFamily="2" charset="2"/>
              <a:buChar char="§"/>
            </a:pPr>
            <a:endParaRPr lang="en-US" sz="2400" i="1">
              <a:cs typeface="Times New Roman" pitchFamily="18" charset="0"/>
            </a:endParaRPr>
          </a:p>
          <a:p>
            <a:pPr eaLnBrk="1" hangingPunct="1">
              <a:buFont typeface="Wingdings" pitchFamily="2" charset="2"/>
              <a:buChar char="§"/>
            </a:pPr>
            <a:r>
              <a:rPr lang="en-US" sz="2400" i="1">
                <a:cs typeface="Times New Roman" pitchFamily="18" charset="0"/>
              </a:rPr>
              <a:t>Phone alert</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9728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97284" name="Text Box 4"/>
          <p:cNvSpPr txBox="1">
            <a:spLocks noChangeArrowheads="1"/>
          </p:cNvSpPr>
          <p:nvPr/>
        </p:nvSpPr>
        <p:spPr bwMode="auto">
          <a:xfrm>
            <a:off x="457200" y="228600"/>
            <a:ext cx="8458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L</a:t>
            </a:r>
            <a:r>
              <a:rPr lang="en-US" sz="3600" b="1" i="1">
                <a:cs typeface="Times New Roman" pitchFamily="18" charset="0"/>
              </a:rPr>
              <a:t>OCKDOWN:</a:t>
            </a:r>
            <a:r>
              <a:rPr lang="en-US" sz="2400" b="1" i="1">
                <a:cs typeface="Times New Roman" pitchFamily="18" charset="0"/>
              </a:rPr>
              <a:t> This is a semi-secure starting point from which to make survival decisions.</a:t>
            </a:r>
          </a:p>
          <a:p>
            <a:pPr eaLnBrk="1" hangingPunct="1"/>
            <a:r>
              <a:rPr lang="en-US" sz="2400" b="1" i="1">
                <a:cs typeface="Times New Roman" pitchFamily="18" charset="0"/>
              </a:rPr>
              <a:t>	*If you decide to not evacuate, secure the room.</a:t>
            </a:r>
            <a:endParaRPr lang="en-US" sz="2400" i="1">
              <a:cs typeface="Times New Roman" pitchFamily="18" charset="0"/>
            </a:endParaRPr>
          </a:p>
        </p:txBody>
      </p:sp>
      <p:pic>
        <p:nvPicPr>
          <p:cNvPr id="97285" name="Picture 5" descr="prison_092611-thumb-640xauto-42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97050"/>
            <a:ext cx="73914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638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6388" name="Text Box 4"/>
          <p:cNvSpPr txBox="1">
            <a:spLocks noChangeArrowheads="1"/>
          </p:cNvSpPr>
          <p:nvPr/>
        </p:nvSpPr>
        <p:spPr bwMode="auto">
          <a:xfrm>
            <a:off x="6400800" y="228600"/>
            <a:ext cx="25908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Stabbing injures several on Lone Star College Cy-Fair campus.</a:t>
            </a:r>
          </a:p>
          <a:p>
            <a:pPr eaLnBrk="1" hangingPunct="1"/>
            <a:endParaRPr lang="en-US"/>
          </a:p>
          <a:p>
            <a:pPr eaLnBrk="1" hangingPunct="1"/>
            <a:r>
              <a:rPr lang="en-US"/>
              <a:t>When tackled, the suspect reportedly said, 'I give up, I give up.' </a:t>
            </a:r>
          </a:p>
          <a:p>
            <a:pPr eaLnBrk="1" hangingPunct="1"/>
            <a:endParaRPr lang="en-US"/>
          </a:p>
          <a:p>
            <a:pPr eaLnBrk="1" hangingPunct="1"/>
            <a:r>
              <a:rPr lang="en-US"/>
              <a:t>"One kid grabbed him by the backpack, the other grabbed him by the arm, and the kid just said he gave up, and we just sat on him until the cops came," Maida said. </a:t>
            </a:r>
          </a:p>
        </p:txBody>
      </p:sp>
      <p:sp>
        <p:nvSpPr>
          <p:cNvPr id="16389" name="Text Box 5"/>
          <p:cNvSpPr txBox="1">
            <a:spLocks noChangeArrowheads="1"/>
          </p:cNvSpPr>
          <p:nvPr/>
        </p:nvSpPr>
        <p:spPr bwMode="auto">
          <a:xfrm>
            <a:off x="152400" y="228600"/>
            <a:ext cx="6172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t>April 9, 2013</a:t>
            </a:r>
            <a:r>
              <a:rPr lang="en-US" sz="2000" b="1" i="1"/>
              <a:t> </a:t>
            </a:r>
          </a:p>
          <a:p>
            <a:pPr algn="ctr" eaLnBrk="1" hangingPunct="1"/>
            <a:endParaRPr lang="en-US" sz="2000" b="1" i="1"/>
          </a:p>
          <a:p>
            <a:pPr algn="ctr" eaLnBrk="1" hangingPunct="1"/>
            <a:r>
              <a:rPr lang="en-US" b="1" i="1"/>
              <a:t>Lone Star College Cy-Fair campus</a:t>
            </a:r>
            <a:r>
              <a:rPr lang="en-US" sz="2000" b="1" i="1"/>
              <a:t>,</a:t>
            </a:r>
          </a:p>
          <a:p>
            <a:pPr algn="ctr" eaLnBrk="1" hangingPunct="1"/>
            <a:r>
              <a:rPr lang="en-US" sz="2000" b="1" i="1"/>
              <a:t>Houston, TX</a:t>
            </a:r>
          </a:p>
        </p:txBody>
      </p:sp>
      <p:sp>
        <p:nvSpPr>
          <p:cNvPr id="16390" name="Text Box 6"/>
          <p:cNvSpPr txBox="1">
            <a:spLocks noChangeArrowheads="1"/>
          </p:cNvSpPr>
          <p:nvPr/>
        </p:nvSpPr>
        <p:spPr bwMode="auto">
          <a:xfrm>
            <a:off x="212725" y="6230938"/>
            <a:ext cx="1546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IN" sz="1000" i="1"/>
              <a:t>Various internet sources</a:t>
            </a:r>
          </a:p>
        </p:txBody>
      </p:sp>
      <p:pic>
        <p:nvPicPr>
          <p:cNvPr id="16391" name="Picture 7" descr="9058604_600x33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81200"/>
            <a:ext cx="6019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9830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98308" name="Text Box 4"/>
          <p:cNvSpPr txBox="1">
            <a:spLocks noChangeArrowheads="1"/>
          </p:cNvSpPr>
          <p:nvPr/>
        </p:nvSpPr>
        <p:spPr bwMode="auto">
          <a:xfrm>
            <a:off x="457200" y="228600"/>
            <a:ext cx="84582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L</a:t>
            </a:r>
            <a:r>
              <a:rPr lang="en-US" sz="3600" b="1" i="1">
                <a:cs typeface="Times New Roman" pitchFamily="18" charset="0"/>
              </a:rPr>
              <a:t>OCKDOWN:</a:t>
            </a:r>
            <a:r>
              <a:rPr lang="en-US" sz="2400" b="1" i="1">
                <a:cs typeface="Times New Roman" pitchFamily="18" charset="0"/>
              </a:rPr>
              <a:t> This is a semi-secure starting point from which to make survival decisions.</a:t>
            </a:r>
          </a:p>
          <a:p>
            <a:pPr eaLnBrk="1" hangingPunct="1"/>
            <a:r>
              <a:rPr lang="en-US" sz="2400" b="1" i="1">
                <a:cs typeface="Times New Roman" pitchFamily="18" charset="0"/>
              </a:rPr>
              <a:t>	*If you decide to not evacuate, secure the room.</a:t>
            </a:r>
          </a:p>
          <a:p>
            <a:pPr eaLnBrk="1" hangingPunct="1">
              <a:buFont typeface="Wingdings" pitchFamily="2" charset="2"/>
              <a:buChar char="§"/>
            </a:pPr>
            <a:r>
              <a:rPr lang="en-US" sz="2400" i="1">
                <a:cs typeface="Times New Roman" pitchFamily="18" charset="0"/>
              </a:rPr>
              <a:t>Lock the door. (Call 911?)</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9933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99332" name="Text Box 4"/>
          <p:cNvSpPr txBox="1">
            <a:spLocks noChangeArrowheads="1"/>
          </p:cNvSpPr>
          <p:nvPr/>
        </p:nvSpPr>
        <p:spPr bwMode="auto">
          <a:xfrm>
            <a:off x="457200" y="228600"/>
            <a:ext cx="84582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L</a:t>
            </a:r>
            <a:r>
              <a:rPr lang="en-US" sz="3600" b="1" i="1">
                <a:cs typeface="Times New Roman" pitchFamily="18" charset="0"/>
              </a:rPr>
              <a:t>OCKDOWN:</a:t>
            </a:r>
            <a:r>
              <a:rPr lang="en-US" sz="2400" b="1" i="1">
                <a:cs typeface="Times New Roman" pitchFamily="18" charset="0"/>
              </a:rPr>
              <a:t> This is a semi-secure starting point from which to make survival decisions.</a:t>
            </a:r>
          </a:p>
          <a:p>
            <a:pPr eaLnBrk="1" hangingPunct="1"/>
            <a:r>
              <a:rPr lang="en-US" sz="2400" b="1" i="1">
                <a:cs typeface="Times New Roman" pitchFamily="18" charset="0"/>
              </a:rPr>
              <a:t>	*If you decide to not evacuate, secure the room.</a:t>
            </a:r>
          </a:p>
          <a:p>
            <a:pPr eaLnBrk="1" hangingPunct="1">
              <a:buFont typeface="Wingdings" pitchFamily="2" charset="2"/>
              <a:buChar char="§"/>
            </a:pPr>
            <a:r>
              <a:rPr lang="en-US" sz="2400" i="1">
                <a:cs typeface="Times New Roman" pitchFamily="18" charset="0"/>
              </a:rPr>
              <a:t>Lock the door. (Call 911?)</a:t>
            </a:r>
          </a:p>
          <a:p>
            <a:pPr eaLnBrk="1" hangingPunct="1">
              <a:buFont typeface="Wingdings" pitchFamily="2" charset="2"/>
              <a:buChar char="§"/>
            </a:pPr>
            <a:r>
              <a:rPr lang="en-US" sz="2400" i="1">
                <a:cs typeface="Times New Roman" pitchFamily="18" charset="0"/>
              </a:rPr>
              <a:t>Cover any windows in the door if possible</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0035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00356" name="Text Box 4"/>
          <p:cNvSpPr txBox="1">
            <a:spLocks noChangeArrowheads="1"/>
          </p:cNvSpPr>
          <p:nvPr/>
        </p:nvSpPr>
        <p:spPr bwMode="auto">
          <a:xfrm>
            <a:off x="457200" y="228600"/>
            <a:ext cx="84582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L</a:t>
            </a:r>
            <a:r>
              <a:rPr lang="en-US" sz="3600" b="1" i="1">
                <a:cs typeface="Times New Roman" pitchFamily="18" charset="0"/>
              </a:rPr>
              <a:t>OCKDOWN:</a:t>
            </a:r>
            <a:r>
              <a:rPr lang="en-US" sz="2400" b="1" i="1">
                <a:cs typeface="Times New Roman" pitchFamily="18" charset="0"/>
              </a:rPr>
              <a:t> This is a semi-secure starting point from which to make survival decisions.</a:t>
            </a:r>
          </a:p>
          <a:p>
            <a:pPr eaLnBrk="1" hangingPunct="1"/>
            <a:r>
              <a:rPr lang="en-US" sz="2400" b="1" i="1">
                <a:cs typeface="Times New Roman" pitchFamily="18" charset="0"/>
              </a:rPr>
              <a:t>	*If you decide to not evacuate, secure the room.</a:t>
            </a:r>
          </a:p>
          <a:p>
            <a:pPr eaLnBrk="1" hangingPunct="1">
              <a:buFont typeface="Wingdings" pitchFamily="2" charset="2"/>
              <a:buChar char="§"/>
            </a:pPr>
            <a:r>
              <a:rPr lang="en-US" sz="2400" i="1">
                <a:cs typeface="Times New Roman" pitchFamily="18" charset="0"/>
              </a:rPr>
              <a:t>Lock the door. (Call 911?)</a:t>
            </a:r>
          </a:p>
          <a:p>
            <a:pPr eaLnBrk="1" hangingPunct="1">
              <a:buFont typeface="Wingdings" pitchFamily="2" charset="2"/>
              <a:buChar char="§"/>
            </a:pPr>
            <a:r>
              <a:rPr lang="en-US" sz="2400" i="1">
                <a:cs typeface="Times New Roman" pitchFamily="18" charset="0"/>
              </a:rPr>
              <a:t>Cover any windows in the door if possible</a:t>
            </a:r>
          </a:p>
          <a:p>
            <a:pPr eaLnBrk="1" hangingPunct="1">
              <a:buFont typeface="Wingdings" pitchFamily="2" charset="2"/>
              <a:buChar char="§"/>
            </a:pPr>
            <a:r>
              <a:rPr lang="en-US" sz="2400" i="1">
                <a:cs typeface="Times New Roman" pitchFamily="18" charset="0"/>
              </a:rPr>
              <a:t>Tie down the door, if possible:                                                     	using belts, purse straps, shoe laces, etc.</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0137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01380" name="Text Box 4"/>
          <p:cNvSpPr txBox="1">
            <a:spLocks noChangeArrowheads="1"/>
          </p:cNvSpPr>
          <p:nvPr/>
        </p:nvSpPr>
        <p:spPr bwMode="auto">
          <a:xfrm>
            <a:off x="457200" y="228600"/>
            <a:ext cx="8458200"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L</a:t>
            </a:r>
            <a:r>
              <a:rPr lang="en-US" sz="3600" b="1" i="1">
                <a:cs typeface="Times New Roman" pitchFamily="18" charset="0"/>
              </a:rPr>
              <a:t>OCKDOWN:</a:t>
            </a:r>
            <a:r>
              <a:rPr lang="en-US" sz="2400" b="1" i="1">
                <a:cs typeface="Times New Roman" pitchFamily="18" charset="0"/>
              </a:rPr>
              <a:t> This is a semi-secure starting point from which to make survival decisions.</a:t>
            </a:r>
          </a:p>
          <a:p>
            <a:pPr eaLnBrk="1" hangingPunct="1"/>
            <a:r>
              <a:rPr lang="en-US" sz="2400" b="1" i="1">
                <a:cs typeface="Times New Roman" pitchFamily="18" charset="0"/>
              </a:rPr>
              <a:t>	*If you decide to not evacuate, secure the room.</a:t>
            </a:r>
          </a:p>
          <a:p>
            <a:pPr eaLnBrk="1" hangingPunct="1">
              <a:buFont typeface="Wingdings" pitchFamily="2" charset="2"/>
              <a:buChar char="§"/>
            </a:pPr>
            <a:r>
              <a:rPr lang="en-US" sz="2400" i="1">
                <a:cs typeface="Times New Roman" pitchFamily="18" charset="0"/>
              </a:rPr>
              <a:t>Lock the door. (Call 911?)</a:t>
            </a:r>
          </a:p>
          <a:p>
            <a:pPr eaLnBrk="1" hangingPunct="1">
              <a:buFont typeface="Wingdings" pitchFamily="2" charset="2"/>
              <a:buChar char="§"/>
            </a:pPr>
            <a:r>
              <a:rPr lang="en-US" sz="2400" i="1">
                <a:cs typeface="Times New Roman" pitchFamily="18" charset="0"/>
              </a:rPr>
              <a:t>Cover any windows in the door if possible</a:t>
            </a:r>
          </a:p>
          <a:p>
            <a:pPr eaLnBrk="1" hangingPunct="1">
              <a:buFont typeface="Wingdings" pitchFamily="2" charset="2"/>
              <a:buChar char="§"/>
            </a:pPr>
            <a:r>
              <a:rPr lang="en-US" sz="2400" i="1">
                <a:cs typeface="Times New Roman" pitchFamily="18" charset="0"/>
              </a:rPr>
              <a:t>Tie down the door, if possible:                                                     	using belts, purse straps, shoe laces, etc.</a:t>
            </a:r>
          </a:p>
          <a:p>
            <a:pPr eaLnBrk="1" hangingPunct="1">
              <a:buFont typeface="Wingdings" pitchFamily="2" charset="2"/>
              <a:buChar char="§"/>
            </a:pPr>
            <a:r>
              <a:rPr lang="en-US" sz="2400" i="1">
                <a:cs typeface="Times New Roman" pitchFamily="18" charset="0"/>
              </a:rPr>
              <a:t>Barricade the door with anything (desks, chairs, etc.)</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0240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02404" name="Text Box 4"/>
          <p:cNvSpPr txBox="1">
            <a:spLocks noChangeArrowheads="1"/>
          </p:cNvSpPr>
          <p:nvPr/>
        </p:nvSpPr>
        <p:spPr bwMode="auto">
          <a:xfrm>
            <a:off x="457200" y="228600"/>
            <a:ext cx="84582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L</a:t>
            </a:r>
            <a:r>
              <a:rPr lang="en-US" sz="3600" b="1" i="1">
                <a:cs typeface="Times New Roman" pitchFamily="18" charset="0"/>
              </a:rPr>
              <a:t>OCKDOWN:</a:t>
            </a:r>
            <a:r>
              <a:rPr lang="en-US" sz="2400" b="1" i="1">
                <a:cs typeface="Times New Roman" pitchFamily="18" charset="0"/>
              </a:rPr>
              <a:t> This is a semi-secure starting point from which to make survival decisions.</a:t>
            </a:r>
          </a:p>
          <a:p>
            <a:pPr eaLnBrk="1" hangingPunct="1"/>
            <a:r>
              <a:rPr lang="en-US" sz="2400" b="1" i="1">
                <a:cs typeface="Times New Roman" pitchFamily="18" charset="0"/>
              </a:rPr>
              <a:t>	*If you decide to not evacuate, secure the room.</a:t>
            </a:r>
          </a:p>
          <a:p>
            <a:pPr eaLnBrk="1" hangingPunct="1">
              <a:buFont typeface="Wingdings" pitchFamily="2" charset="2"/>
              <a:buChar char="§"/>
            </a:pPr>
            <a:r>
              <a:rPr lang="en-US" sz="2400" i="1">
                <a:cs typeface="Times New Roman" pitchFamily="18" charset="0"/>
              </a:rPr>
              <a:t>Lock the door. (Call 911?)</a:t>
            </a:r>
          </a:p>
          <a:p>
            <a:pPr eaLnBrk="1" hangingPunct="1">
              <a:buFont typeface="Wingdings" pitchFamily="2" charset="2"/>
              <a:buChar char="§"/>
            </a:pPr>
            <a:r>
              <a:rPr lang="en-US" sz="2400" i="1">
                <a:cs typeface="Times New Roman" pitchFamily="18" charset="0"/>
              </a:rPr>
              <a:t>Cover any windows in the door if possible</a:t>
            </a:r>
          </a:p>
          <a:p>
            <a:pPr eaLnBrk="1" hangingPunct="1">
              <a:buFont typeface="Wingdings" pitchFamily="2" charset="2"/>
              <a:buChar char="§"/>
            </a:pPr>
            <a:r>
              <a:rPr lang="en-US" sz="2400" i="1">
                <a:cs typeface="Times New Roman" pitchFamily="18" charset="0"/>
              </a:rPr>
              <a:t>Tie down the door, if possible:                                                     	using belts, purse straps, shoe laces, etc.</a:t>
            </a:r>
          </a:p>
          <a:p>
            <a:pPr eaLnBrk="1" hangingPunct="1">
              <a:buFont typeface="Wingdings" pitchFamily="2" charset="2"/>
              <a:buChar char="§"/>
            </a:pPr>
            <a:r>
              <a:rPr lang="en-US" sz="2400" i="1">
                <a:cs typeface="Times New Roman" pitchFamily="18" charset="0"/>
              </a:rPr>
              <a:t>Barricade the door with anything (desks, chairs, etc.) </a:t>
            </a:r>
          </a:p>
          <a:p>
            <a:pPr eaLnBrk="1" hangingPunct="1">
              <a:buFont typeface="Wingdings" pitchFamily="2" charset="2"/>
              <a:buChar char="§"/>
            </a:pPr>
            <a:r>
              <a:rPr lang="en-US" sz="2400" i="1">
                <a:cs typeface="Times New Roman" pitchFamily="18" charset="0"/>
              </a:rPr>
              <a:t>Look for alternate escape routes (windows, other doors)</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0342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03428" name="Text Box 4"/>
          <p:cNvSpPr txBox="1">
            <a:spLocks noChangeArrowheads="1"/>
          </p:cNvSpPr>
          <p:nvPr/>
        </p:nvSpPr>
        <p:spPr bwMode="auto">
          <a:xfrm>
            <a:off x="457200" y="228600"/>
            <a:ext cx="8458200" cy="392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L</a:t>
            </a:r>
            <a:r>
              <a:rPr lang="en-US" sz="3600" b="1" i="1">
                <a:cs typeface="Times New Roman" pitchFamily="18" charset="0"/>
              </a:rPr>
              <a:t>OCKDOWN:</a:t>
            </a:r>
            <a:r>
              <a:rPr lang="en-US" sz="2400" b="1" i="1">
                <a:cs typeface="Times New Roman" pitchFamily="18" charset="0"/>
              </a:rPr>
              <a:t> This is a semi-secure starting point from which to make survival decisions.</a:t>
            </a:r>
          </a:p>
          <a:p>
            <a:pPr eaLnBrk="1" hangingPunct="1"/>
            <a:r>
              <a:rPr lang="en-US" sz="2400" b="1" i="1">
                <a:cs typeface="Times New Roman" pitchFamily="18" charset="0"/>
              </a:rPr>
              <a:t>	*If you decide to not evacuate, secure the room.</a:t>
            </a:r>
          </a:p>
          <a:p>
            <a:pPr eaLnBrk="1" hangingPunct="1">
              <a:buFont typeface="Wingdings" pitchFamily="2" charset="2"/>
              <a:buChar char="§"/>
            </a:pPr>
            <a:r>
              <a:rPr lang="en-US" sz="2400" i="1">
                <a:cs typeface="Times New Roman" pitchFamily="18" charset="0"/>
              </a:rPr>
              <a:t>Lock the door. (Call 911?)</a:t>
            </a:r>
          </a:p>
          <a:p>
            <a:pPr eaLnBrk="1" hangingPunct="1">
              <a:buFont typeface="Wingdings" pitchFamily="2" charset="2"/>
              <a:buChar char="§"/>
            </a:pPr>
            <a:r>
              <a:rPr lang="en-US" sz="2400" i="1">
                <a:cs typeface="Times New Roman" pitchFamily="18" charset="0"/>
              </a:rPr>
              <a:t>Cover any windows in the door if possible</a:t>
            </a:r>
          </a:p>
          <a:p>
            <a:pPr eaLnBrk="1" hangingPunct="1">
              <a:buFont typeface="Wingdings" pitchFamily="2" charset="2"/>
              <a:buChar char="§"/>
            </a:pPr>
            <a:r>
              <a:rPr lang="en-US" sz="2400" i="1">
                <a:cs typeface="Times New Roman" pitchFamily="18" charset="0"/>
              </a:rPr>
              <a:t>Tie down the door, if possible:                                                     	using belts, purse straps, shoe laces, etc.</a:t>
            </a:r>
          </a:p>
          <a:p>
            <a:pPr eaLnBrk="1" hangingPunct="1">
              <a:buFont typeface="Wingdings" pitchFamily="2" charset="2"/>
              <a:buChar char="§"/>
            </a:pPr>
            <a:r>
              <a:rPr lang="en-US" sz="2400" i="1">
                <a:cs typeface="Times New Roman" pitchFamily="18" charset="0"/>
              </a:rPr>
              <a:t>Barricade the door with anything (desks, chairs, etc.) </a:t>
            </a:r>
          </a:p>
          <a:p>
            <a:pPr eaLnBrk="1" hangingPunct="1">
              <a:buFont typeface="Wingdings" pitchFamily="2" charset="2"/>
              <a:buChar char="§"/>
            </a:pPr>
            <a:r>
              <a:rPr lang="en-US" sz="2400" i="1">
                <a:cs typeface="Times New Roman" pitchFamily="18" charset="0"/>
              </a:rPr>
              <a:t>Look for alternate escape routes (windows, other doors)</a:t>
            </a:r>
          </a:p>
          <a:p>
            <a:pPr eaLnBrk="1" hangingPunct="1">
              <a:buFont typeface="Wingdings" pitchFamily="2" charset="2"/>
              <a:buChar char="§"/>
            </a:pPr>
            <a:r>
              <a:rPr lang="en-US" sz="2400" i="1">
                <a:cs typeface="Times New Roman" pitchFamily="18" charset="0"/>
              </a:rPr>
              <a:t>Move out of the doorway in case gunfire comes through it</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0445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04452" name="Text Box 4"/>
          <p:cNvSpPr txBox="1">
            <a:spLocks noChangeArrowheads="1"/>
          </p:cNvSpPr>
          <p:nvPr/>
        </p:nvSpPr>
        <p:spPr bwMode="auto">
          <a:xfrm>
            <a:off x="457200" y="228600"/>
            <a:ext cx="84582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L</a:t>
            </a:r>
            <a:r>
              <a:rPr lang="en-US" sz="3600" b="1" i="1">
                <a:cs typeface="Times New Roman" pitchFamily="18" charset="0"/>
              </a:rPr>
              <a:t>OCKDOWN:</a:t>
            </a:r>
            <a:r>
              <a:rPr lang="en-US" sz="2400" b="1" i="1">
                <a:cs typeface="Times New Roman" pitchFamily="18" charset="0"/>
              </a:rPr>
              <a:t> This is a semi-secure starting point from which to make survival decisions.</a:t>
            </a:r>
          </a:p>
          <a:p>
            <a:pPr eaLnBrk="1" hangingPunct="1"/>
            <a:r>
              <a:rPr lang="en-US" sz="2400" b="1" i="1">
                <a:cs typeface="Times New Roman" pitchFamily="18" charset="0"/>
              </a:rPr>
              <a:t>	*If you decide to not evacuate, secure the room.</a:t>
            </a:r>
          </a:p>
          <a:p>
            <a:pPr eaLnBrk="1" hangingPunct="1">
              <a:buFont typeface="Wingdings" pitchFamily="2" charset="2"/>
              <a:buChar char="§"/>
            </a:pPr>
            <a:r>
              <a:rPr lang="en-US" sz="2400" i="1">
                <a:cs typeface="Times New Roman" pitchFamily="18" charset="0"/>
              </a:rPr>
              <a:t>Lock the door. (Call 911?)</a:t>
            </a:r>
          </a:p>
          <a:p>
            <a:pPr eaLnBrk="1" hangingPunct="1">
              <a:buFont typeface="Wingdings" pitchFamily="2" charset="2"/>
              <a:buChar char="§"/>
            </a:pPr>
            <a:r>
              <a:rPr lang="en-US" sz="2400" i="1">
                <a:cs typeface="Times New Roman" pitchFamily="18" charset="0"/>
              </a:rPr>
              <a:t>Cover any windows in the door if possible</a:t>
            </a:r>
          </a:p>
          <a:p>
            <a:pPr eaLnBrk="1" hangingPunct="1">
              <a:buFont typeface="Wingdings" pitchFamily="2" charset="2"/>
              <a:buChar char="§"/>
            </a:pPr>
            <a:r>
              <a:rPr lang="en-US" sz="2400" i="1">
                <a:cs typeface="Times New Roman" pitchFamily="18" charset="0"/>
              </a:rPr>
              <a:t>Tie down the door, if possible:                                                     	using belts, purse straps, shoe laces, etc.</a:t>
            </a:r>
          </a:p>
          <a:p>
            <a:pPr eaLnBrk="1" hangingPunct="1">
              <a:buFont typeface="Wingdings" pitchFamily="2" charset="2"/>
              <a:buChar char="§"/>
            </a:pPr>
            <a:r>
              <a:rPr lang="en-US" sz="2400" i="1">
                <a:cs typeface="Times New Roman" pitchFamily="18" charset="0"/>
              </a:rPr>
              <a:t>Barricade the door with anything (desks, chairs, etc.) </a:t>
            </a:r>
          </a:p>
          <a:p>
            <a:pPr eaLnBrk="1" hangingPunct="1">
              <a:buFont typeface="Wingdings" pitchFamily="2" charset="2"/>
              <a:buChar char="§"/>
            </a:pPr>
            <a:r>
              <a:rPr lang="en-US" sz="2400" i="1">
                <a:cs typeface="Times New Roman" pitchFamily="18" charset="0"/>
              </a:rPr>
              <a:t>Look for alternate escape routes (windows, other doors)</a:t>
            </a:r>
          </a:p>
          <a:p>
            <a:pPr eaLnBrk="1" hangingPunct="1">
              <a:buFont typeface="Wingdings" pitchFamily="2" charset="2"/>
              <a:buChar char="§"/>
            </a:pPr>
            <a:r>
              <a:rPr lang="en-US" sz="2400" i="1">
                <a:cs typeface="Times New Roman" pitchFamily="18" charset="0"/>
              </a:rPr>
              <a:t>Move out of the doorway in case gunfire comes through it</a:t>
            </a:r>
          </a:p>
          <a:p>
            <a:pPr eaLnBrk="1" hangingPunct="1">
              <a:buFont typeface="Wingdings" pitchFamily="2" charset="2"/>
              <a:buChar char="§"/>
            </a:pPr>
            <a:r>
              <a:rPr lang="en-US" sz="2400" i="1">
                <a:cs typeface="Times New Roman" pitchFamily="18" charset="0"/>
              </a:rPr>
              <a:t>Silence or place cell phones on vibrate</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0547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05476" name="Text Box 4"/>
          <p:cNvSpPr txBox="1">
            <a:spLocks noChangeArrowheads="1"/>
          </p:cNvSpPr>
          <p:nvPr/>
        </p:nvSpPr>
        <p:spPr bwMode="auto">
          <a:xfrm>
            <a:off x="457200" y="228600"/>
            <a:ext cx="8458200"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L</a:t>
            </a:r>
            <a:r>
              <a:rPr lang="en-US" sz="3600" b="1" i="1">
                <a:cs typeface="Times New Roman" pitchFamily="18" charset="0"/>
              </a:rPr>
              <a:t>OCKDOWN:</a:t>
            </a:r>
            <a:r>
              <a:rPr lang="en-US" sz="2400" b="1" i="1">
                <a:cs typeface="Times New Roman" pitchFamily="18" charset="0"/>
              </a:rPr>
              <a:t> This is a semi-secure starting point from which to make survival decisions.</a:t>
            </a:r>
          </a:p>
          <a:p>
            <a:pPr eaLnBrk="1" hangingPunct="1"/>
            <a:r>
              <a:rPr lang="en-US" sz="2400" b="1" i="1">
                <a:cs typeface="Times New Roman" pitchFamily="18" charset="0"/>
              </a:rPr>
              <a:t>	*If you decide to not evacuate, secure the room.</a:t>
            </a:r>
          </a:p>
          <a:p>
            <a:pPr eaLnBrk="1" hangingPunct="1">
              <a:buFont typeface="Wingdings" pitchFamily="2" charset="2"/>
              <a:buChar char="§"/>
            </a:pPr>
            <a:r>
              <a:rPr lang="en-US" sz="2400" i="1">
                <a:cs typeface="Times New Roman" pitchFamily="18" charset="0"/>
              </a:rPr>
              <a:t>Lock the door. (Call 911?)</a:t>
            </a:r>
          </a:p>
          <a:p>
            <a:pPr eaLnBrk="1" hangingPunct="1">
              <a:buFont typeface="Wingdings" pitchFamily="2" charset="2"/>
              <a:buChar char="§"/>
            </a:pPr>
            <a:r>
              <a:rPr lang="en-US" sz="2400" i="1">
                <a:cs typeface="Times New Roman" pitchFamily="18" charset="0"/>
              </a:rPr>
              <a:t>Cover any windows in the door if possible</a:t>
            </a:r>
          </a:p>
          <a:p>
            <a:pPr eaLnBrk="1" hangingPunct="1">
              <a:buFont typeface="Wingdings" pitchFamily="2" charset="2"/>
              <a:buChar char="§"/>
            </a:pPr>
            <a:r>
              <a:rPr lang="en-US" sz="2400" i="1">
                <a:cs typeface="Times New Roman" pitchFamily="18" charset="0"/>
              </a:rPr>
              <a:t>Tie down the door, if possible:                                                     	using belts, purse straps, shoe laces, etc.</a:t>
            </a:r>
          </a:p>
          <a:p>
            <a:pPr eaLnBrk="1" hangingPunct="1">
              <a:buFont typeface="Wingdings" pitchFamily="2" charset="2"/>
              <a:buChar char="§"/>
            </a:pPr>
            <a:r>
              <a:rPr lang="en-US" sz="2400" i="1">
                <a:cs typeface="Times New Roman" pitchFamily="18" charset="0"/>
              </a:rPr>
              <a:t>Barricade the door with anything (desks, chairs, etc.) </a:t>
            </a:r>
          </a:p>
          <a:p>
            <a:pPr eaLnBrk="1" hangingPunct="1">
              <a:buFont typeface="Wingdings" pitchFamily="2" charset="2"/>
              <a:buChar char="§"/>
            </a:pPr>
            <a:r>
              <a:rPr lang="en-US" sz="2400" i="1">
                <a:cs typeface="Times New Roman" pitchFamily="18" charset="0"/>
              </a:rPr>
              <a:t>Look for alternate escape routes (windows, other doors)</a:t>
            </a:r>
          </a:p>
          <a:p>
            <a:pPr eaLnBrk="1" hangingPunct="1">
              <a:buFont typeface="Wingdings" pitchFamily="2" charset="2"/>
              <a:buChar char="§"/>
            </a:pPr>
            <a:r>
              <a:rPr lang="en-US" sz="2400" i="1">
                <a:cs typeface="Times New Roman" pitchFamily="18" charset="0"/>
              </a:rPr>
              <a:t>Move out of the doorway in case gunfire comes through it</a:t>
            </a:r>
          </a:p>
          <a:p>
            <a:pPr eaLnBrk="1" hangingPunct="1">
              <a:buFont typeface="Wingdings" pitchFamily="2" charset="2"/>
              <a:buChar char="§"/>
            </a:pPr>
            <a:r>
              <a:rPr lang="en-US" sz="2400" i="1">
                <a:cs typeface="Times New Roman" pitchFamily="18" charset="0"/>
              </a:rPr>
              <a:t>Silence or place cell phones on vibrate</a:t>
            </a:r>
          </a:p>
          <a:p>
            <a:pPr eaLnBrk="1" hangingPunct="1">
              <a:buFont typeface="Wingdings" pitchFamily="2" charset="2"/>
              <a:buChar char="§"/>
            </a:pPr>
            <a:r>
              <a:rPr lang="en-US" sz="2400" i="1">
                <a:cs typeface="Times New Roman" pitchFamily="18" charset="0"/>
              </a:rPr>
              <a:t>Once secured, do not open the door for anyone.  		Police will enter the room when the situation is over. </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06499"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06500" name="Text Box 4"/>
          <p:cNvSpPr txBox="1">
            <a:spLocks noChangeArrowheads="1"/>
          </p:cNvSpPr>
          <p:nvPr/>
        </p:nvSpPr>
        <p:spPr bwMode="auto">
          <a:xfrm>
            <a:off x="457200" y="228600"/>
            <a:ext cx="84582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L</a:t>
            </a:r>
            <a:r>
              <a:rPr lang="en-US" sz="3600" b="1" i="1">
                <a:cs typeface="Times New Roman" pitchFamily="18" charset="0"/>
              </a:rPr>
              <a:t>OCKDOWN:</a:t>
            </a:r>
            <a:r>
              <a:rPr lang="en-US" sz="2400" b="1" i="1">
                <a:cs typeface="Times New Roman" pitchFamily="18" charset="0"/>
              </a:rPr>
              <a:t> This is a semi-secure starting point from which to make survival decisions.</a:t>
            </a:r>
          </a:p>
          <a:p>
            <a:pPr eaLnBrk="1" hangingPunct="1"/>
            <a:r>
              <a:rPr lang="en-US" sz="2400" b="1" i="1">
                <a:cs typeface="Times New Roman" pitchFamily="18" charset="0"/>
              </a:rPr>
              <a:t>	*If you decide to not evacuate, secure the room.</a:t>
            </a:r>
          </a:p>
          <a:p>
            <a:pPr eaLnBrk="1" hangingPunct="1">
              <a:buFont typeface="Wingdings" pitchFamily="2" charset="2"/>
              <a:buChar char="§"/>
            </a:pPr>
            <a:r>
              <a:rPr lang="en-US" sz="2400" i="1">
                <a:cs typeface="Times New Roman" pitchFamily="18" charset="0"/>
              </a:rPr>
              <a:t>Lock the door. (Call 911?)</a:t>
            </a:r>
          </a:p>
          <a:p>
            <a:pPr eaLnBrk="1" hangingPunct="1">
              <a:buFont typeface="Wingdings" pitchFamily="2" charset="2"/>
              <a:buChar char="§"/>
            </a:pPr>
            <a:r>
              <a:rPr lang="en-US" sz="2400" i="1">
                <a:cs typeface="Times New Roman" pitchFamily="18" charset="0"/>
              </a:rPr>
              <a:t>Cover any windows in the door if possible</a:t>
            </a:r>
          </a:p>
          <a:p>
            <a:pPr eaLnBrk="1" hangingPunct="1">
              <a:buFont typeface="Wingdings" pitchFamily="2" charset="2"/>
              <a:buChar char="§"/>
            </a:pPr>
            <a:r>
              <a:rPr lang="en-US" sz="2400" i="1">
                <a:cs typeface="Times New Roman" pitchFamily="18" charset="0"/>
              </a:rPr>
              <a:t>Tie down the door, if possible:                                                     	using belts, purse straps, shoe laces, etc.</a:t>
            </a:r>
          </a:p>
          <a:p>
            <a:pPr eaLnBrk="1" hangingPunct="1">
              <a:buFont typeface="Wingdings" pitchFamily="2" charset="2"/>
              <a:buChar char="§"/>
            </a:pPr>
            <a:r>
              <a:rPr lang="en-US" sz="2400" i="1">
                <a:cs typeface="Times New Roman" pitchFamily="18" charset="0"/>
              </a:rPr>
              <a:t>Barricade the door with anything (desks, chairs, etc.) </a:t>
            </a:r>
          </a:p>
          <a:p>
            <a:pPr eaLnBrk="1" hangingPunct="1">
              <a:buFont typeface="Wingdings" pitchFamily="2" charset="2"/>
              <a:buChar char="§"/>
            </a:pPr>
            <a:r>
              <a:rPr lang="en-US" sz="2400" i="1">
                <a:cs typeface="Times New Roman" pitchFamily="18" charset="0"/>
              </a:rPr>
              <a:t>Look for alternate escape routes (windows, other doors)</a:t>
            </a:r>
          </a:p>
          <a:p>
            <a:pPr eaLnBrk="1" hangingPunct="1">
              <a:buFont typeface="Wingdings" pitchFamily="2" charset="2"/>
              <a:buChar char="§"/>
            </a:pPr>
            <a:r>
              <a:rPr lang="en-US" sz="2400" i="1">
                <a:cs typeface="Times New Roman" pitchFamily="18" charset="0"/>
              </a:rPr>
              <a:t>Move out of the doorway in case gunfire comes through it</a:t>
            </a:r>
          </a:p>
          <a:p>
            <a:pPr eaLnBrk="1" hangingPunct="1">
              <a:buFont typeface="Wingdings" pitchFamily="2" charset="2"/>
              <a:buChar char="§"/>
            </a:pPr>
            <a:r>
              <a:rPr lang="en-US" sz="2400" i="1">
                <a:cs typeface="Times New Roman" pitchFamily="18" charset="0"/>
              </a:rPr>
              <a:t>Silence or place cell phones on vibrate</a:t>
            </a:r>
          </a:p>
          <a:p>
            <a:pPr eaLnBrk="1" hangingPunct="1">
              <a:buFont typeface="Wingdings" pitchFamily="2" charset="2"/>
              <a:buChar char="§"/>
            </a:pPr>
            <a:r>
              <a:rPr lang="en-US" sz="2400" i="1">
                <a:cs typeface="Times New Roman" pitchFamily="18" charset="0"/>
              </a:rPr>
              <a:t>Once secured, do not open the door for anyone.  		Police will enter the room when the situation is over. </a:t>
            </a:r>
          </a:p>
          <a:p>
            <a:pPr eaLnBrk="1" hangingPunct="1">
              <a:buFont typeface="Wingdings" pitchFamily="2" charset="2"/>
              <a:buChar char="§"/>
            </a:pPr>
            <a:r>
              <a:rPr lang="en-US" sz="2400" i="1">
                <a:cs typeface="Times New Roman" pitchFamily="18" charset="0"/>
              </a:rPr>
              <a:t>Gather weapons (coffee cups, chairs, books, pens, etc.) and mentally prepare to defend yourself or others.</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subTitle" idx="4294967295"/>
          </p:nvPr>
        </p:nvSpPr>
        <p:spPr>
          <a:xfrm>
            <a:off x="4953000" y="3886200"/>
            <a:ext cx="2819400" cy="1752600"/>
          </a:xfrm>
        </p:spPr>
        <p:txBody>
          <a:bodyPr/>
          <a:lstStyle/>
          <a:p>
            <a:pPr marL="0" indent="0" algn="ctr">
              <a:buFont typeface="Wingdings 2" pitchFamily="18" charset="2"/>
              <a:buNone/>
            </a:pPr>
            <a:endParaRPr lang="en-IN" smtClean="0">
              <a:latin typeface="Georgia" pitchFamily="18" charset="0"/>
            </a:endParaRPr>
          </a:p>
        </p:txBody>
      </p:sp>
      <p:sp>
        <p:nvSpPr>
          <p:cNvPr id="10752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07524" name="Text Box 4"/>
          <p:cNvSpPr txBox="1">
            <a:spLocks noChangeArrowheads="1"/>
          </p:cNvSpPr>
          <p:nvPr/>
        </p:nvSpPr>
        <p:spPr bwMode="auto">
          <a:xfrm>
            <a:off x="457200" y="228600"/>
            <a:ext cx="84582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u="sng">
                <a:cs typeface="Times New Roman" pitchFamily="18" charset="0"/>
              </a:rPr>
              <a:t>L</a:t>
            </a:r>
            <a:r>
              <a:rPr lang="en-US" sz="3600" b="1" i="1">
                <a:cs typeface="Times New Roman" pitchFamily="18" charset="0"/>
              </a:rPr>
              <a:t>OCKDOWN:</a:t>
            </a:r>
            <a:r>
              <a:rPr lang="en-US" sz="2400" b="1" i="1">
                <a:cs typeface="Times New Roman" pitchFamily="18" charset="0"/>
              </a:rPr>
              <a:t> This is a semi-secure starting point from which to make survival decisions.</a:t>
            </a:r>
          </a:p>
          <a:p>
            <a:pPr eaLnBrk="1" hangingPunct="1"/>
            <a:r>
              <a:rPr lang="en-US" sz="2400" b="1" i="1">
                <a:cs typeface="Times New Roman" pitchFamily="18" charset="0"/>
              </a:rPr>
              <a:t>	*If you decide to not evacuate, secure the room.</a:t>
            </a:r>
          </a:p>
          <a:p>
            <a:pPr eaLnBrk="1" hangingPunct="1">
              <a:buFont typeface="Wingdings" pitchFamily="2" charset="2"/>
              <a:buChar char="§"/>
            </a:pPr>
            <a:r>
              <a:rPr lang="en-US" sz="2400" i="1">
                <a:cs typeface="Times New Roman" pitchFamily="18" charset="0"/>
              </a:rPr>
              <a:t>Lock the door. (Call 911?)</a:t>
            </a:r>
          </a:p>
          <a:p>
            <a:pPr eaLnBrk="1" hangingPunct="1">
              <a:buFont typeface="Wingdings" pitchFamily="2" charset="2"/>
              <a:buChar char="§"/>
            </a:pPr>
            <a:r>
              <a:rPr lang="en-US" sz="2400" i="1">
                <a:cs typeface="Times New Roman" pitchFamily="18" charset="0"/>
              </a:rPr>
              <a:t>Cover any windows in the door if possible</a:t>
            </a:r>
          </a:p>
          <a:p>
            <a:pPr eaLnBrk="1" hangingPunct="1">
              <a:buFont typeface="Wingdings" pitchFamily="2" charset="2"/>
              <a:buChar char="§"/>
            </a:pPr>
            <a:r>
              <a:rPr lang="en-US" sz="2400" i="1">
                <a:cs typeface="Times New Roman" pitchFamily="18" charset="0"/>
              </a:rPr>
              <a:t>Tie down the door, if possible:                                                     	using belts, purse straps, shoe laces, etc.</a:t>
            </a:r>
          </a:p>
          <a:p>
            <a:pPr eaLnBrk="1" hangingPunct="1">
              <a:buFont typeface="Wingdings" pitchFamily="2" charset="2"/>
              <a:buChar char="§"/>
            </a:pPr>
            <a:r>
              <a:rPr lang="en-US" sz="2400" i="1">
                <a:cs typeface="Times New Roman" pitchFamily="18" charset="0"/>
              </a:rPr>
              <a:t>Barricade the door with anything (desks, chairs, etc.) </a:t>
            </a:r>
          </a:p>
          <a:p>
            <a:pPr eaLnBrk="1" hangingPunct="1">
              <a:buFont typeface="Wingdings" pitchFamily="2" charset="2"/>
              <a:buChar char="§"/>
            </a:pPr>
            <a:r>
              <a:rPr lang="en-US" sz="2400" i="1">
                <a:cs typeface="Times New Roman" pitchFamily="18" charset="0"/>
              </a:rPr>
              <a:t>Look for alternate escape routes (windows, other doors)</a:t>
            </a:r>
          </a:p>
          <a:p>
            <a:pPr eaLnBrk="1" hangingPunct="1">
              <a:buFont typeface="Wingdings" pitchFamily="2" charset="2"/>
              <a:buChar char="§"/>
            </a:pPr>
            <a:r>
              <a:rPr lang="en-US" sz="2400" i="1">
                <a:cs typeface="Times New Roman" pitchFamily="18" charset="0"/>
              </a:rPr>
              <a:t>Move out of the doorway in case gunfire comes through it</a:t>
            </a:r>
          </a:p>
          <a:p>
            <a:pPr eaLnBrk="1" hangingPunct="1">
              <a:buFont typeface="Wingdings" pitchFamily="2" charset="2"/>
              <a:buChar char="§"/>
            </a:pPr>
            <a:r>
              <a:rPr lang="en-US" sz="2400" i="1">
                <a:cs typeface="Times New Roman" pitchFamily="18" charset="0"/>
              </a:rPr>
              <a:t>Silence or place cell phones on vibrate</a:t>
            </a:r>
          </a:p>
          <a:p>
            <a:pPr eaLnBrk="1" hangingPunct="1">
              <a:buFont typeface="Wingdings" pitchFamily="2" charset="2"/>
              <a:buChar char="§"/>
            </a:pPr>
            <a:r>
              <a:rPr lang="en-US" sz="2400" i="1">
                <a:cs typeface="Times New Roman" pitchFamily="18" charset="0"/>
              </a:rPr>
              <a:t>Once secured, do not open the door for anyone.  		Police will enter the room when the situation is over. </a:t>
            </a:r>
          </a:p>
          <a:p>
            <a:pPr eaLnBrk="1" hangingPunct="1">
              <a:buFont typeface="Wingdings" pitchFamily="2" charset="2"/>
              <a:buChar char="§"/>
            </a:pPr>
            <a:r>
              <a:rPr lang="en-US" sz="2400" i="1">
                <a:cs typeface="Times New Roman" pitchFamily="18" charset="0"/>
              </a:rPr>
              <a:t>Gather weapons (coffee cups, chairs, books, pens, etc.) and mentally prepare to defend yourself or others.</a:t>
            </a:r>
          </a:p>
          <a:p>
            <a:pPr eaLnBrk="1" hangingPunct="1">
              <a:buFont typeface="Wingdings" pitchFamily="2" charset="2"/>
              <a:buChar char="§"/>
            </a:pPr>
            <a:r>
              <a:rPr lang="en-US" sz="2400" i="1">
                <a:cs typeface="Times New Roman" pitchFamily="18" charset="0"/>
              </a:rPr>
              <a:t>Put yourself in position to surprise the active shooter should they enter the room.                          </a:t>
            </a:r>
          </a:p>
          <a:p>
            <a:pPr eaLnBrk="1" hangingPunct="1">
              <a:buFont typeface="Wingdings" pitchFamily="2" charset="2"/>
              <a:buChar char="§"/>
            </a:pPr>
            <a:endParaRPr lang="en-US" sz="2400" i="1">
              <a:cs typeface="Times New Roman"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0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10_Civic">
      <a:majorFont>
        <a:latin typeface=""/>
        <a:ea typeface=""/>
        <a:cs typeface=""/>
      </a:majorFont>
      <a:minorFont>
        <a:latin typeface=""/>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10_Civic">
      <a:majorFont>
        <a:latin typeface=""/>
        <a:ea typeface=""/>
        <a:cs typeface=""/>
      </a:majorFont>
      <a:minorFont>
        <a:latin typeface=""/>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1279</TotalTime>
  <Words>5855</Words>
  <Application>Microsoft Office PowerPoint</Application>
  <PresentationFormat>On-screen Show (4:3)</PresentationFormat>
  <Paragraphs>1015</Paragraphs>
  <Slides>144</Slides>
  <Notes>141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144</vt:i4>
      </vt:variant>
    </vt:vector>
  </HeadingPairs>
  <TitlesOfParts>
    <vt:vector size="156" baseType="lpstr">
      <vt:lpstr>Arial</vt:lpstr>
      <vt:lpstr>Wingdings 2</vt:lpstr>
      <vt:lpstr>Wingdings</vt:lpstr>
      <vt:lpstr>Calibri</vt:lpstr>
      <vt:lpstr>Georgia</vt:lpstr>
      <vt:lpstr>Webdings</vt:lpstr>
      <vt:lpstr>Army</vt:lpstr>
      <vt:lpstr>Arial Black</vt:lpstr>
      <vt:lpstr>Lucida Sans Unicode</vt:lpstr>
      <vt:lpstr>Times New Roman</vt:lpstr>
      <vt:lpstr>10_Civic</vt:lpstr>
      <vt:lpstr>11_Civic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have we been thinking we should only hide? </vt:lpstr>
      <vt:lpstr>Preparing Our Faculty and Students</vt:lpstr>
      <vt:lpstr>Preparing Our Faculty and Students</vt:lpstr>
      <vt:lpstr>Preparing Our Faculty and Students</vt:lpstr>
      <vt:lpstr>PowerPoint Presentation</vt:lpstr>
      <vt:lpstr>Myth #1: They always display tendencies for violent acts</vt:lpstr>
      <vt:lpstr>Myth #1: They always display tendencies for violent acts</vt:lpstr>
      <vt:lpstr>PowerPoint Presentation</vt:lpstr>
      <vt:lpstr>Myth #2: It will not happen here </vt:lpstr>
      <vt:lpstr>Myth #2: It will not happen here </vt:lpstr>
      <vt:lpstr>Myth #2: It will not happen here </vt:lpstr>
      <vt:lpstr>Myth #2: It will not happen here </vt:lpstr>
      <vt:lpstr>   Myth #3: Police will respond in time to prevent carnage</vt:lpstr>
      <vt:lpstr>   Myth #3: Police will respond in time to prevent carnage</vt:lpstr>
      <vt:lpstr>   Myth #3: Police will respond in time to prevent carnage</vt:lpstr>
      <vt:lpstr>   Myth #3: Police will respond in time to prevent carnage</vt:lpstr>
      <vt:lpstr>PowerPoint Presentation</vt:lpstr>
      <vt:lpstr>PowerPoint Presentation</vt:lpstr>
      <vt:lpstr>PowerPoint Presentation</vt:lpstr>
      <vt:lpstr>Myth #4: Faculty and Students can do nothing against an armed intruder</vt:lpstr>
      <vt:lpstr>PowerPoint Presentation</vt:lpstr>
      <vt:lpstr>PowerPoint Presentation</vt:lpstr>
      <vt:lpstr>PowerPoint Presentation</vt:lpstr>
      <vt:lpstr>PowerPoint Presentation</vt:lpstr>
      <vt:lpstr>PowerPoint Presentation</vt:lpstr>
      <vt:lpstr>PowerPoint Presentation</vt:lpstr>
      <vt:lpstr>How Faculty and Students Survive</vt:lpstr>
      <vt:lpstr>How Faculty and Students Survive</vt:lpstr>
      <vt:lpstr>How Faculty and Students Survive</vt:lpstr>
      <vt:lpstr>How Faculty and Students Survive</vt:lpstr>
      <vt:lpstr>A.L.i.C.E</vt:lpstr>
      <vt:lpstr>A.L.i.C.E</vt:lpstr>
      <vt:lpstr>A.L.i.C.E</vt:lpstr>
      <vt:lpstr>A.L.i.C.E</vt:lpstr>
      <vt:lpstr>A.L.i.C.E</vt:lpstr>
      <vt:lpstr>A.L.i.C.E</vt:lpstr>
      <vt:lpstr>A.L.i.C.E</vt:lpstr>
      <vt:lpstr>A.L.i.C.E</vt:lpstr>
      <vt:lpstr>A.L.i.C.E</vt:lpstr>
      <vt:lpstr>A.L.i.C.E</vt:lpstr>
      <vt:lpstr>Students take cover in French Class in Holden Hall, Virginia Tech. Next door to carnage at Norris Hall. Photo by Chase Damiano </vt:lpstr>
      <vt:lpstr>THE Lesson from VT:  2 vs. 28 Proactive vs. Passive</vt:lpstr>
      <vt:lpstr>THE Lesson from VT:  2 vs. 28 Proactive vs. Passive</vt:lpstr>
      <vt:lpstr>THE Lesson from VT:  2 vs. 28 Proactive vs. Passive</vt:lpstr>
      <vt:lpstr>THE Lesson from VT:  2 vs. 28 Proactive vs. Passive</vt:lpstr>
      <vt:lpstr>THE Lesson from VT:  2 vs. 28 Proactive vs. Passive</vt:lpstr>
      <vt:lpstr>THE Lesson from VT:  2 vs. 28 Proactive vs. Passive</vt:lpstr>
      <vt:lpstr>THE Lesson from VT:  2 vs. 28 Proactive vs. Passive</vt:lpstr>
      <vt:lpstr>THE Lesson from VT:  2 vs. 28 Proactive vs. Passive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Get Started  Mental Preparation is the most important thing that will decide if you will survive a violent encounter. The ability to quickly make decisions while under extreme duress, stress, and fear separates survivors from statistics. So while violent attacks on schools are statistically very rare, the fact that they do occur, and occur on such a random basis, requires that every one of us who has the charge of responsibility to look out for the safety of kids prepare for the worst.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Our Staff and Students</dc:title>
  <dc:creator>Greg</dc:creator>
  <cp:lastModifiedBy>Adam Gongwer</cp:lastModifiedBy>
  <cp:revision>153</cp:revision>
  <dcterms:created xsi:type="dcterms:W3CDTF">2007-11-15T14:50:43Z</dcterms:created>
  <dcterms:modified xsi:type="dcterms:W3CDTF">2015-10-12T13:39:52Z</dcterms:modified>
</cp:coreProperties>
</file>